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embeddedFontLst>
    <p:embeddedFont>
      <p:font typeface="OWLUIE+Calibri-Bold"/>
      <p:regular r:id="rId18"/>
    </p:embeddedFont>
    <p:embeddedFont>
      <p:font typeface="SCGPCN+ArialMT"/>
      <p:regular r:id="rId19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font" Target="fonts/font1.fntdata" /><Relationship Id="rId19" Type="http://schemas.openxmlformats.org/officeDocument/2006/relationships/font" Target="fonts/font2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hyperlink" Target="http://knmc.centerstart.ru/node/6334" TargetMode="Externa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Relationship Id="rId3" Type="http://schemas.openxmlformats.org/officeDocument/2006/relationships/hyperlink" Target="mailto:school50@kubannet.ru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95574" y="534081"/>
            <a:ext cx="9216838" cy="2496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34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XX</a:t>
            </a:r>
            <a:r>
              <a:rPr dirty="0" sz="3200" b="1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 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конкурс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 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инновационных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 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проектов</a:t>
            </a:r>
          </a:p>
          <a:p>
            <a:pPr marL="700881" marR="0">
              <a:lnSpc>
                <a:spcPts val="3334"/>
              </a:lnSpc>
              <a:spcBef>
                <a:spcPts val="555"/>
              </a:spcBef>
              <a:spcAft>
                <a:spcPts val="0"/>
              </a:spcAft>
            </a:pP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образовательных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 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организаций</a:t>
            </a:r>
          </a:p>
          <a:p>
            <a:pPr marL="122237" marR="0">
              <a:lnSpc>
                <a:spcPts val="3334"/>
              </a:lnSpc>
              <a:spcBef>
                <a:spcPts val="505"/>
              </a:spcBef>
              <a:spcAft>
                <a:spcPts val="0"/>
              </a:spcAft>
            </a:pP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муниципального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 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образования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 </a:t>
            </a: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город</a:t>
            </a:r>
          </a:p>
          <a:p>
            <a:pPr marL="2871787" marR="0">
              <a:lnSpc>
                <a:spcPts val="3334"/>
              </a:lnSpc>
              <a:spcBef>
                <a:spcPts val="555"/>
              </a:spcBef>
              <a:spcAft>
                <a:spcPts val="0"/>
              </a:spcAft>
            </a:pPr>
            <a:r>
              <a:rPr dirty="0" sz="3200" b="1" u="sng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Краснодар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9331" y="2790513"/>
            <a:ext cx="10193189" cy="30552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78943" marR="0">
              <a:lnSpc>
                <a:spcPts val="38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Реализация</a:t>
            </a:r>
          </a:p>
          <a:p>
            <a:pPr marL="0" marR="0">
              <a:lnSpc>
                <a:spcPts val="3855"/>
              </a:lnSpc>
              <a:spcBef>
                <a:spcPts val="978"/>
              </a:spcBef>
              <a:spcAft>
                <a:spcPts val="0"/>
              </a:spcAft>
            </a:pP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«Историко-культурного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стандарта»</a:t>
            </a:r>
          </a:p>
          <a:p>
            <a:pPr marL="97630" marR="0">
              <a:lnSpc>
                <a:spcPts val="3855"/>
              </a:lnSpc>
              <a:spcBef>
                <a:spcPts val="1028"/>
              </a:spcBef>
              <a:spcAft>
                <a:spcPts val="0"/>
              </a:spcAft>
            </a:pP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в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контексте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преподавания</a:t>
            </a:r>
            <a:r>
              <a:rPr dirty="0" sz="3700" spc="2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истории</a:t>
            </a:r>
          </a:p>
          <a:p>
            <a:pPr marL="2124868" marR="0">
              <a:lnSpc>
                <a:spcPts val="3855"/>
              </a:lnSpc>
              <a:spcBef>
                <a:spcPts val="1028"/>
              </a:spcBef>
              <a:spcAft>
                <a:spcPts val="0"/>
              </a:spcAft>
            </a:pP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в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МБОУ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СОШ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№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50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70425" y="5271585"/>
            <a:ext cx="4770178" cy="11944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МО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г.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898989"/>
                </a:solidFill>
                <a:latin typeface="Tahoma"/>
                <a:cs typeface="Tahoma"/>
              </a:rPr>
              <a:t>Краснодар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03940" y="591177"/>
            <a:ext cx="12585591" cy="1607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4618" marR="0">
              <a:lnSpc>
                <a:spcPts val="4167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0000"/>
                </a:solidFill>
                <a:latin typeface="OWLUIE+Calibri-Bold"/>
                <a:cs typeface="OWLUIE+Calibri-Bold"/>
              </a:rPr>
              <a:t>Успехиꢀучениковꢀвꢀначалеꢀновогоꢀучебногоꢀгода</a:t>
            </a:r>
          </a:p>
          <a:p>
            <a:pPr marL="0" marR="0">
              <a:lnSpc>
                <a:spcPts val="3178"/>
              </a:lnSpc>
              <a:spcBef>
                <a:spcPts val="9"/>
              </a:spcBef>
              <a:spcAft>
                <a:spcPts val="0"/>
              </a:spcAft>
            </a:pPr>
            <a:r>
              <a:rPr dirty="0" sz="3050">
                <a:solidFill>
                  <a:srgbClr val="000000"/>
                </a:solidFill>
                <a:latin typeface="SCGPCN+ArialMT"/>
                <a:cs typeface="SCGPCN+ArialMT"/>
              </a:rPr>
              <a:t>•</a:t>
            </a:r>
            <a:r>
              <a:rPr dirty="0" sz="3050" spc="8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На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муниципальный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этап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Олимпиады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школьников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прошли: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00200" y="1769872"/>
            <a:ext cx="4953040" cy="2878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русский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язык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30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человек.</a:t>
            </a:r>
          </a:p>
          <a:p>
            <a:pPr marL="107019" marR="0">
              <a:lnSpc>
                <a:spcPts val="3125"/>
              </a:lnSpc>
              <a:spcBef>
                <a:spcPts val="1886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литература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14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человек;</a:t>
            </a:r>
          </a:p>
          <a:p>
            <a:pPr marL="14479" marR="0">
              <a:lnSpc>
                <a:spcPts val="3125"/>
              </a:lnSpc>
              <a:spcBef>
                <a:spcPts val="1886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физкультура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12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человек;</a:t>
            </a:r>
          </a:p>
          <a:p>
            <a:pPr marL="463320" marR="0">
              <a:lnSpc>
                <a:spcPts val="3125"/>
              </a:lnSpc>
              <a:spcBef>
                <a:spcPts val="1936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история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8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человек;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89032" y="4315968"/>
            <a:ext cx="4010627" cy="9684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экология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7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человек;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08758" y="4952493"/>
            <a:ext cx="4371053" cy="9684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технология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000000"/>
                </a:solidFill>
                <a:latin typeface="Calibri"/>
                <a:cs typeface="Calibri"/>
              </a:rPr>
              <a:t>человек;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706616" y="5511993"/>
            <a:ext cx="10423748" cy="2091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84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f0000"/>
                </a:solidFill>
                <a:latin typeface="OWLUIE+Calibri-Bold"/>
                <a:cs typeface="OWLUIE+Calibri-Bold"/>
              </a:rPr>
              <a:t>ВсегоꢀнаꢀмуниципальныйꢀэтапꢀВсОШꢀ</a:t>
            </a:r>
          </a:p>
          <a:p>
            <a:pPr marL="1985007" marR="0">
              <a:lnSpc>
                <a:spcPts val="4584"/>
              </a:lnSpc>
              <a:spcBef>
                <a:spcPts val="695"/>
              </a:spcBef>
              <a:spcAft>
                <a:spcPts val="0"/>
              </a:spcAft>
            </a:pPr>
            <a:r>
              <a:rPr dirty="0" sz="4400" b="1">
                <a:solidFill>
                  <a:srgbClr val="ff0000"/>
                </a:solidFill>
                <a:latin typeface="OWLUIE+Calibri-Bold"/>
                <a:cs typeface="OWLUIE+Calibri-Bold"/>
              </a:rPr>
              <a:t>вышлиꢀ159ꢀучеников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335386" y="6462425"/>
            <a:ext cx="383083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10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66870" y="230749"/>
            <a:ext cx="10791940" cy="17570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35775" marR="0">
              <a:lnSpc>
                <a:spcPts val="4167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0000"/>
                </a:solidFill>
                <a:latin typeface="OWLUIE+Calibri-Bold"/>
                <a:cs typeface="OWLUIE+Calibri-Bold"/>
              </a:rPr>
              <a:t>Занятияꢀсꢀпедагогами</a:t>
            </a:r>
          </a:p>
          <a:p>
            <a:pPr marL="0" marR="0">
              <a:lnSpc>
                <a:spcPts val="3386"/>
              </a:lnSpc>
              <a:spcBef>
                <a:spcPts val="829"/>
              </a:spcBef>
              <a:spcAft>
                <a:spcPts val="0"/>
              </a:spcAft>
            </a:pPr>
            <a:r>
              <a:rPr dirty="0" sz="3250">
                <a:solidFill>
                  <a:srgbClr val="000000"/>
                </a:solidFill>
                <a:latin typeface="SCGPCN+ArialMT"/>
                <a:cs typeface="SCGPCN+ArialMT"/>
              </a:rPr>
              <a:t>•</a:t>
            </a:r>
            <a:r>
              <a:rPr dirty="0" sz="32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19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октября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2021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г.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на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базе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МБОУ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СОШ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№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50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прошли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63373" y="1364841"/>
            <a:ext cx="9822610" cy="1033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34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занятия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для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директоров</a:t>
            </a:r>
            <a:r>
              <a:rPr dirty="0" sz="3200" spc="72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сельских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школ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30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чел.)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0419" y="1950057"/>
            <a:ext cx="12133574" cy="19354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15027" marR="0">
              <a:lnSpc>
                <a:spcPts val="3334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Краснодарского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края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участников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стажировки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ИРО</a:t>
            </a:r>
          </a:p>
          <a:p>
            <a:pPr marL="0" marR="0">
              <a:lnSpc>
                <a:spcPts val="5006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Организация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инновационной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09650" y="3092424"/>
            <a:ext cx="11681709" cy="24839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626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dirty="0" sz="5400" spc="-1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проектной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деятельности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в</a:t>
            </a:r>
          </a:p>
          <a:p>
            <a:pPr marL="2022474" marR="0">
              <a:lnSpc>
                <a:spcPts val="5626"/>
              </a:lnSpc>
              <a:spcBef>
                <a:spcPts val="255"/>
              </a:spcBef>
              <a:spcAft>
                <a:spcPts val="0"/>
              </a:spcAft>
            </a:pP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МБОУ</a:t>
            </a:r>
            <a:r>
              <a:rPr dirty="0" sz="5400" spc="-1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СОШ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№</a:t>
            </a:r>
            <a:r>
              <a:rPr dirty="0" sz="5400" spc="-1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5400" b="1">
                <a:solidFill>
                  <a:srgbClr val="ff0000"/>
                </a:solidFill>
                <a:latin typeface="Tahoma"/>
                <a:cs typeface="Tahoma"/>
              </a:rPr>
              <a:t>50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22488" y="643493"/>
            <a:ext cx="9135761" cy="1162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Мы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открыты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для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сотрудничества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38968" y="1670917"/>
            <a:ext cx="8445707" cy="14783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8"/>
              </a:lnSpc>
              <a:spcBef>
                <a:spcPts val="0"/>
              </a:spcBef>
              <a:spcAft>
                <a:spcPts val="0"/>
              </a:spcAft>
            </a:pPr>
            <a:r>
              <a:rPr dirty="0" sz="3050">
                <a:solidFill>
                  <a:srgbClr val="000000"/>
                </a:solidFill>
                <a:latin typeface="SCGPCN+ArialMT"/>
                <a:cs typeface="SCGPCN+ArialMT"/>
              </a:rPr>
              <a:t>•</a:t>
            </a:r>
            <a:r>
              <a:rPr dirty="0" sz="3050" spc="8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000" b="1">
                <a:solidFill>
                  <a:srgbClr val="000000"/>
                </a:solidFill>
                <a:latin typeface="OWLUIE+Calibri-Bold"/>
                <a:cs typeface="OWLUIE+Calibri-Bold"/>
              </a:rPr>
              <a:t>350031,ꢀКраснодар,ꢀул.ꢀЦелиноградская,ꢀ1</a:t>
            </a:r>
          </a:p>
          <a:p>
            <a:pPr marL="0" marR="0">
              <a:lnSpc>
                <a:spcPts val="3178"/>
              </a:lnSpc>
              <a:spcBef>
                <a:spcPts val="731"/>
              </a:spcBef>
              <a:spcAft>
                <a:spcPts val="0"/>
              </a:spcAft>
            </a:pPr>
            <a:r>
              <a:rPr dirty="0" sz="3050">
                <a:solidFill>
                  <a:srgbClr val="000000"/>
                </a:solidFill>
                <a:latin typeface="SCGPCN+ArialMT"/>
                <a:cs typeface="SCGPCN+ArialMT"/>
              </a:rPr>
              <a:t>•</a:t>
            </a:r>
            <a:r>
              <a:rPr dirty="0" sz="3050" spc="8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000" b="1">
                <a:solidFill>
                  <a:srgbClr val="000000"/>
                </a:solidFill>
                <a:latin typeface="OWLUIE+Calibri-Bold"/>
                <a:cs typeface="OWLUIE+Calibri-Bold"/>
              </a:rPr>
              <a:t>email:ꢀ</a:t>
            </a:r>
            <a:r>
              <a:rPr dirty="0" sz="3000" b="1" u="sng">
                <a:solidFill>
                  <a:srgbClr val="0000ff"/>
                </a:solidFill>
                <a:latin typeface="OWLUIE+Calibri-Bold"/>
                <a:cs typeface="OWLUIE+Calibri-Bold"/>
                <a:hlinkClick r:id="rId3"/>
              </a:rPr>
              <a:t>school50@kubannet.ru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38968" y="2676757"/>
            <a:ext cx="8819886" cy="9753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8"/>
              </a:lnSpc>
              <a:spcBef>
                <a:spcPts val="0"/>
              </a:spcBef>
              <a:spcAft>
                <a:spcPts val="0"/>
              </a:spcAft>
            </a:pPr>
            <a:r>
              <a:rPr dirty="0" sz="3050">
                <a:solidFill>
                  <a:srgbClr val="000000"/>
                </a:solidFill>
                <a:latin typeface="SCGPCN+ArialMT"/>
                <a:cs typeface="SCGPCN+ArialMT"/>
              </a:rPr>
              <a:t>•</a:t>
            </a:r>
            <a:r>
              <a:rPr dirty="0" sz="3050" spc="8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000" b="1">
                <a:solidFill>
                  <a:srgbClr val="000000"/>
                </a:solidFill>
                <a:latin typeface="OWLUIE+Calibri-Bold"/>
                <a:cs typeface="OWLUIE+Calibri-Bold"/>
              </a:rPr>
              <a:t>тел:ꢀ8ꢀ(861)ꢀ211-33-20ꢀфакс:ꢀ8ꢀ(861)ꢀ211-33-20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38968" y="3179677"/>
            <a:ext cx="7040259" cy="9754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78"/>
              </a:lnSpc>
              <a:spcBef>
                <a:spcPts val="0"/>
              </a:spcBef>
              <a:spcAft>
                <a:spcPts val="0"/>
              </a:spcAft>
            </a:pPr>
            <a:r>
              <a:rPr dirty="0" sz="3050">
                <a:solidFill>
                  <a:srgbClr val="000000"/>
                </a:solidFill>
                <a:latin typeface="SCGPCN+ArialMT"/>
                <a:cs typeface="SCGPCN+ArialMT"/>
              </a:rPr>
              <a:t>•</a:t>
            </a:r>
            <a:r>
              <a:rPr dirty="0" sz="3050" spc="8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000" b="1">
                <a:solidFill>
                  <a:srgbClr val="000000"/>
                </a:solidFill>
                <a:latin typeface="OWLUIE+Calibri-Bold"/>
                <a:cs typeface="OWLUIE+Calibri-Bold"/>
              </a:rPr>
              <a:t>заместительꢀдиректораꢀпоꢀучебно-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81868" y="3596477"/>
            <a:ext cx="4277506" cy="9684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>
                <a:solidFill>
                  <a:srgbClr val="000000"/>
                </a:solidFill>
                <a:latin typeface="OWLUIE+Calibri-Bold"/>
                <a:cs typeface="OWLUIE+Calibri-Bold"/>
              </a:rPr>
              <a:t>методическойꢀработеꢀ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81868" y="4099397"/>
            <a:ext cx="9048396" cy="9684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5"/>
              </a:lnSpc>
              <a:spcBef>
                <a:spcPts val="0"/>
              </a:spcBef>
              <a:spcAft>
                <a:spcPts val="0"/>
              </a:spcAft>
            </a:pPr>
            <a:r>
              <a:rPr dirty="0" sz="3000" b="1">
                <a:solidFill>
                  <a:srgbClr val="000000"/>
                </a:solidFill>
                <a:latin typeface="OWLUIE+Calibri-Bold"/>
                <a:cs typeface="OWLUIE+Calibri-Bold"/>
              </a:rPr>
              <a:t>ЮлияꢀЮрьевнаꢀМихненко,ꢀтел.ꢀ8(861)211-33-22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853308" y="5017527"/>
            <a:ext cx="7613617" cy="1420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84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 i="1">
                <a:solidFill>
                  <a:srgbClr val="c00000"/>
                </a:solidFill>
                <a:latin typeface="Tahoma"/>
                <a:cs typeface="Tahoma"/>
              </a:rPr>
              <a:t>Спасибо,</a:t>
            </a:r>
            <a:r>
              <a:rPr dirty="0" sz="4400" b="1" i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4400" b="1" i="1">
                <a:solidFill>
                  <a:srgbClr val="c00000"/>
                </a:solidFill>
                <a:latin typeface="Tahoma"/>
                <a:cs typeface="Tahoma"/>
              </a:rPr>
              <a:t>за</a:t>
            </a:r>
            <a:r>
              <a:rPr dirty="0" sz="4400" b="1" i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4400" b="1" i="1">
                <a:solidFill>
                  <a:srgbClr val="c00000"/>
                </a:solidFill>
                <a:latin typeface="Tahoma"/>
                <a:cs typeface="Tahoma"/>
              </a:rPr>
              <a:t>внимание!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335386" y="6462425"/>
            <a:ext cx="383083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12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99167" y="746929"/>
            <a:ext cx="5590455" cy="1420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84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f0000"/>
                </a:solidFill>
                <a:latin typeface="OWLUIE+Calibri-Bold"/>
                <a:cs typeface="OWLUIE+Calibri-Bold"/>
              </a:rPr>
              <a:t>Коррекцияꢀпроекта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01644" y="2102318"/>
            <a:ext cx="8675518" cy="1162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Первый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вариант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темы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проекта: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122393" y="3342305"/>
            <a:ext cx="6554792" cy="1814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Преподавание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истории</a:t>
            </a:r>
          </a:p>
          <a:p>
            <a:pPr marL="542924" marR="0">
              <a:lnSpc>
                <a:spcPts val="3855"/>
              </a:lnSpc>
              <a:spcBef>
                <a:spcPts val="978"/>
              </a:spcBef>
              <a:spcAft>
                <a:spcPts val="0"/>
              </a:spcAft>
            </a:pP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в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МБОУ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СОШ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№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50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41543" y="4582841"/>
            <a:ext cx="4769670" cy="11944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МО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г.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Краснодар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40450" y="5203109"/>
            <a:ext cx="10193348" cy="1814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35004" marR="0">
              <a:lnSpc>
                <a:spcPts val="3855"/>
              </a:lnSpc>
              <a:spcBef>
                <a:spcPts val="0"/>
              </a:spcBef>
              <a:spcAft>
                <a:spcPts val="0"/>
              </a:spcAft>
            </a:pP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в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контексте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реализации</a:t>
            </a:r>
          </a:p>
          <a:p>
            <a:pPr marL="0" marR="0">
              <a:lnSpc>
                <a:spcPts val="3855"/>
              </a:lnSpc>
              <a:spcBef>
                <a:spcPts val="978"/>
              </a:spcBef>
              <a:spcAft>
                <a:spcPts val="0"/>
              </a:spcAft>
            </a:pP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«Историко-культурного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700" b="1">
                <a:solidFill>
                  <a:srgbClr val="000000"/>
                </a:solidFill>
                <a:latin typeface="Tahoma"/>
                <a:cs typeface="Tahoma"/>
              </a:rPr>
              <a:t>стандарта»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836750" y="6465509"/>
            <a:ext cx="458762" cy="5810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406158" y="761030"/>
            <a:ext cx="8643283" cy="1710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Проектировщики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работали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над</a:t>
            </a:r>
          </a:p>
          <a:p>
            <a:pPr marL="1019175" marR="0">
              <a:lnSpc>
                <a:spcPts val="3751"/>
              </a:lnSpc>
              <a:spcBef>
                <a:spcPts val="518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реализацией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3600" b="1">
                <a:solidFill>
                  <a:srgbClr val="000000"/>
                </a:solidFill>
                <a:latin typeface="Tahoma"/>
                <a:cs typeface="Tahoma"/>
              </a:rPr>
              <a:t>гипотезы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6492" y="2148422"/>
            <a:ext cx="11918828" cy="4863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71500" marR="0">
              <a:lnSpc>
                <a:spcPts val="3646"/>
              </a:lnSpc>
              <a:spcBef>
                <a:spcPts val="0"/>
              </a:spcBef>
              <a:spcAft>
                <a:spcPts val="0"/>
              </a:spcAft>
            </a:pP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Создание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локальной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системы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формирования</a:t>
            </a:r>
          </a:p>
          <a:p>
            <a:pPr marL="0" marR="0">
              <a:lnSpc>
                <a:spcPts val="3646"/>
              </a:lnSpc>
              <a:spcBef>
                <a:spcPts val="553"/>
              </a:spcBef>
              <a:spcAft>
                <a:spcPts val="0"/>
              </a:spcAft>
            </a:pP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российской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гражданской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идентичности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школьников</a:t>
            </a:r>
          </a:p>
          <a:p>
            <a:pPr marL="0" marR="0">
              <a:lnSpc>
                <a:spcPts val="3646"/>
              </a:lnSpc>
              <a:spcBef>
                <a:spcPts val="553"/>
              </a:spcBef>
              <a:spcAft>
                <a:spcPts val="0"/>
              </a:spcAft>
            </a:pP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МБОУ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СОШ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№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50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и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методики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реализации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«Историко-</a:t>
            </a:r>
          </a:p>
          <a:p>
            <a:pPr marL="0" marR="0">
              <a:lnSpc>
                <a:spcPts val="3646"/>
              </a:lnSpc>
              <a:spcBef>
                <a:spcPts val="553"/>
              </a:spcBef>
              <a:spcAft>
                <a:spcPts val="0"/>
              </a:spcAft>
            </a:pP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культурного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стандарта»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поможет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позитивно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повлиять</a:t>
            </a:r>
          </a:p>
          <a:p>
            <a:pPr marL="0" marR="0">
              <a:lnSpc>
                <a:spcPts val="3646"/>
              </a:lnSpc>
              <a:spcBef>
                <a:spcPts val="553"/>
              </a:spcBef>
              <a:spcAft>
                <a:spcPts val="0"/>
              </a:spcAft>
            </a:pP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на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достижения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обучающихся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и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педагогических</a:t>
            </a:r>
          </a:p>
          <a:p>
            <a:pPr marL="0" marR="0">
              <a:lnSpc>
                <a:spcPts val="3646"/>
              </a:lnSpc>
              <a:spcBef>
                <a:spcPts val="553"/>
              </a:spcBef>
              <a:spcAft>
                <a:spcPts val="0"/>
              </a:spcAft>
            </a:pP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работников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образовательной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организации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и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будет</a:t>
            </a:r>
          </a:p>
          <a:p>
            <a:pPr marL="0" marR="0">
              <a:lnSpc>
                <a:spcPts val="3646"/>
              </a:lnSpc>
              <a:spcBef>
                <a:spcPts val="553"/>
              </a:spcBef>
              <a:spcAft>
                <a:spcPts val="0"/>
              </a:spcAft>
            </a:pP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способствовать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ускорению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формирования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российской</a:t>
            </a:r>
          </a:p>
          <a:p>
            <a:pPr marL="0" marR="0">
              <a:lnSpc>
                <a:spcPts val="3646"/>
              </a:lnSpc>
              <a:spcBef>
                <a:spcPts val="553"/>
              </a:spcBef>
              <a:spcAft>
                <a:spcPts val="0"/>
              </a:spcAft>
            </a:pP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гражданской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идентичности</a:t>
            </a:r>
            <a:r>
              <a:rPr dirty="0" sz="3500" spc="-9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500">
                <a:solidFill>
                  <a:srgbClr val="000000"/>
                </a:solidFill>
                <a:latin typeface="Calibri"/>
                <a:cs typeface="Calibri"/>
              </a:rPr>
              <a:t>школьников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413173" y="6462425"/>
            <a:ext cx="305841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1040" y="330622"/>
            <a:ext cx="12343940" cy="11464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09"/>
              </a:lnSpc>
              <a:spcBef>
                <a:spcPts val="0"/>
              </a:spcBef>
              <a:spcAft>
                <a:spcPts val="0"/>
              </a:spcAft>
            </a:pP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В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первый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год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работы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площадки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(с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помощью</a:t>
            </a:r>
            <a:r>
              <a:rPr dirty="0" sz="2500" spc="69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600" i="1">
                <a:solidFill>
                  <a:srgbClr val="c00000"/>
                </a:solidFill>
                <a:latin typeface="Tahoma"/>
                <a:cs typeface="Tahoma"/>
              </a:rPr>
              <a:t>методики</a:t>
            </a:r>
            <a:r>
              <a:rPr dirty="0" sz="2600" i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2600" b="1">
                <a:solidFill>
                  <a:srgbClr val="c00000"/>
                </a:solidFill>
                <a:latin typeface="Tahoma"/>
                <a:cs typeface="Tahoma"/>
              </a:rPr>
              <a:t>«Зеркало</a:t>
            </a:r>
          </a:p>
          <a:p>
            <a:pPr marL="0" marR="0">
              <a:lnSpc>
                <a:spcPts val="2496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 b="1">
                <a:solidFill>
                  <a:srgbClr val="c00000"/>
                </a:solidFill>
                <a:latin typeface="Tahoma"/>
                <a:cs typeface="Tahoma"/>
              </a:rPr>
              <a:t>инновационных</a:t>
            </a:r>
            <a:r>
              <a:rPr dirty="0" sz="2600" b="1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dirty="0" sz="2600" b="1">
                <a:solidFill>
                  <a:srgbClr val="c00000"/>
                </a:solidFill>
                <a:latin typeface="Tahoma"/>
                <a:cs typeface="Tahoma"/>
              </a:rPr>
              <a:t>преобразований»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)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решались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500" b="1">
                <a:solidFill>
                  <a:srgbClr val="000000"/>
                </a:solidFill>
                <a:latin typeface="Tahoma"/>
                <a:cs typeface="Tahoma"/>
              </a:rPr>
              <a:t>задачи: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8184" y="1301781"/>
            <a:ext cx="5390785" cy="1506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OWLUIE+Calibri-Bold"/>
                <a:cs typeface="OWLUIE+Calibri-Bold"/>
              </a:rPr>
              <a:t>1.ꢀизучитьꢀпублицистическуюꢀиꢀ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OWLUIE+Calibri-Bold"/>
                <a:cs typeface="OWLUIE+Calibri-Bold"/>
              </a:rPr>
              <a:t>методическуюꢀлитературуꢀпоꢀтемеꢀ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OWLUIE+Calibri-Bold"/>
                <a:cs typeface="OWLUIE+Calibri-Bold"/>
              </a:rPr>
              <a:t>инновационногоꢀпроекта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46223" y="1301781"/>
            <a:ext cx="5062173" cy="1140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OWLUIE+Calibri-Bold"/>
                <a:cs typeface="OWLUIE+Calibri-Bold"/>
              </a:rPr>
              <a:t>2.ꢀпроанализироватьꢀсобраннуюꢀ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OWLUIE+Calibri-Bold"/>
                <a:cs typeface="OWLUIE+Calibri-Bold"/>
              </a:rPr>
              <a:t>информацию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8184" y="2490501"/>
            <a:ext cx="11729413" cy="1140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3.ꢀразработатьꢀлокальнуюꢀсистемуꢀформированияꢀроссийскойꢀгражданскойꢀ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идентичностиꢀшкольниковꢀМБОУꢀꢀСОШꢀ№ꢀ50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4802" y="3293115"/>
            <a:ext cx="12161458" cy="1420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84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OWLUIE+Calibri-Bold"/>
                <a:cs typeface="OWLUIE+Calibri-Bold"/>
              </a:rPr>
              <a:t>Планꢀреализацииꢀинновационногоꢀпроекта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24600" y="4174334"/>
            <a:ext cx="2922761" cy="903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OWLUIE+Calibri-Bold"/>
                <a:cs typeface="OWLUIE+Calibri-Bold"/>
              </a:rPr>
              <a:t>Названиеꢀэтапа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454505" y="4174334"/>
            <a:ext cx="3099345" cy="13306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OWLUIE+Calibri-Bold"/>
                <a:cs typeface="OWLUIE+Calibri-Bold"/>
              </a:rPr>
              <a:t>Годꢀреализацииꢀ</a:t>
            </a:r>
          </a:p>
          <a:p>
            <a:pPr marL="603225" marR="0">
              <a:lnSpc>
                <a:spcPts val="2917"/>
              </a:lnSpc>
              <a:spcBef>
                <a:spcPts val="492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OWLUIE+Calibri-Bold"/>
                <a:cs typeface="OWLUIE+Calibri-Bold"/>
              </a:rPr>
              <a:t>проекта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58542" y="5129182"/>
            <a:ext cx="4799470" cy="18210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1.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подготовительный</a:t>
            </a:r>
          </a:p>
          <a:p>
            <a:pPr marL="0" marR="0">
              <a:lnSpc>
                <a:spcPts val="3751"/>
              </a:lnSpc>
              <a:spcBef>
                <a:spcPts val="1386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2.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аналитический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01311" y="5129182"/>
            <a:ext cx="2900982" cy="16877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OWLUIE+Calibri-Bold"/>
                <a:cs typeface="OWLUIE+Calibri-Bold"/>
              </a:rPr>
              <a:t>1ꢀ</a:t>
            </a:r>
            <a:r>
              <a:rPr dirty="0" sz="2800" b="1">
                <a:solidFill>
                  <a:srgbClr val="000000"/>
                </a:solidFill>
                <a:latin typeface="OWLUIE+Calibri-Bold"/>
                <a:cs typeface="OWLUIE+Calibri-Bold"/>
              </a:rPr>
              <a:t>(1ꢀ-ꢀ3ꢀзадачи)</a:t>
            </a:r>
          </a:p>
          <a:p>
            <a:pPr marL="0" marR="0">
              <a:lnSpc>
                <a:spcPts val="3751"/>
              </a:lnSpc>
              <a:spcBef>
                <a:spcPts val="1386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OWLUIE+Calibri-Bold"/>
                <a:cs typeface="OWLUIE+Calibri-Bold"/>
              </a:rPr>
              <a:t>1ꢀ</a:t>
            </a:r>
            <a:r>
              <a:rPr dirty="0" sz="2800" b="1">
                <a:solidFill>
                  <a:srgbClr val="000000"/>
                </a:solidFill>
                <a:latin typeface="OWLUIE+Calibri-Bold"/>
                <a:cs typeface="OWLUIE+Calibri-Bold"/>
              </a:rPr>
              <a:t>(1ꢀ-ꢀ3ꢀзадачи)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413173" y="6462425"/>
            <a:ext cx="305841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7132" y="287971"/>
            <a:ext cx="12510780" cy="1520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334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OWLUIE+Calibri-Bold"/>
                <a:cs typeface="OWLUIE+Calibri-Bold"/>
              </a:rPr>
              <a:t>Работаꢀнадꢀпроектомꢀвеласьꢀвꢀсоответствииꢀсꢀциклограммойꢀ</a:t>
            </a:r>
          </a:p>
          <a:p>
            <a:pPr marL="1918791" marR="0">
              <a:lnSpc>
                <a:spcPts val="3334"/>
              </a:lnSpc>
              <a:spcBef>
                <a:spcPts val="555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OWLUIE+Calibri-Bold"/>
                <a:cs typeface="OWLUIE+Calibri-Bold"/>
              </a:rPr>
              <a:t>созданнойꢀнаꢀосновеꢀдиаграммыꢀГанта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13173" y="6462425"/>
            <a:ext cx="305841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76496" y="164380"/>
            <a:ext cx="12745376" cy="17573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Локальная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система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(ее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модель)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основана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на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создание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пяти</a:t>
            </a:r>
          </a:p>
          <a:p>
            <a:pPr marL="750094" marR="0">
              <a:lnSpc>
                <a:spcPts val="2917"/>
              </a:lnSpc>
              <a:spcBef>
                <a:spcPts val="492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«Учебных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станций»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ориентированных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на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развитие</a:t>
            </a:r>
          </a:p>
          <a:p>
            <a:pPr marL="2673350" marR="0">
              <a:lnSpc>
                <a:spcPts val="2917"/>
              </a:lnSpc>
              <a:spcBef>
                <a:spcPts val="442"/>
              </a:spcBef>
              <a:spcAft>
                <a:spcPts val="0"/>
              </a:spcAft>
            </a:pP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проектных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умений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у</a:t>
            </a:r>
            <a:r>
              <a:rPr dirty="0" sz="2800" spc="31" b="1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z="2800" b="1">
                <a:solidFill>
                  <a:srgbClr val="000000"/>
                </a:solidFill>
                <a:latin typeface="Tahoma"/>
                <a:cs typeface="Tahoma"/>
              </a:rPr>
              <a:t>учащихся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13173" y="6462425"/>
            <a:ext cx="305841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6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3687" y="202319"/>
            <a:ext cx="13168689" cy="26752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07473" marR="0">
              <a:lnSpc>
                <a:spcPts val="3334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ff0000"/>
                </a:solidFill>
                <a:latin typeface="OWLUIE+Calibri-Bold"/>
                <a:cs typeface="OWLUIE+Calibri-Bold"/>
              </a:rPr>
              <a:t>Успехиꢀвꢀходеꢀреализацииꢀпроекта</a:t>
            </a:r>
          </a:p>
          <a:p>
            <a:pPr marL="4493603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0000"/>
                </a:solidFill>
                <a:latin typeface="OWLUIE+Calibri-Bold"/>
                <a:cs typeface="OWLUIE+Calibri-Bold"/>
              </a:rPr>
              <a:t>Успехиꢀпедагогов</a:t>
            </a:r>
          </a:p>
          <a:p>
            <a:pPr marL="0" marR="0">
              <a:lnSpc>
                <a:spcPts val="2500"/>
              </a:lnSpc>
              <a:spcBef>
                <a:spcPts val="384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Региональный</a:t>
            </a:r>
            <a:r>
              <a:rPr dirty="0" sz="2400" spc="18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профессиональный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конкурс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«Учитель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 spc="14">
                <a:solidFill>
                  <a:srgbClr val="141414"/>
                </a:solidFill>
                <a:latin typeface="Tahoma"/>
                <a:cs typeface="Tahoma"/>
              </a:rPr>
              <a:t>года»</a:t>
            </a:r>
            <a:r>
              <a:rPr dirty="0" sz="2400" spc="-15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-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Игорь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Анатольевич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Лисицын,</a:t>
            </a:r>
            <a:r>
              <a:rPr dirty="0" sz="2400" spc="11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учитель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ОДНКНР,</a:t>
            </a:r>
            <a:r>
              <a:rPr dirty="0" sz="2400" spc="35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истории;</a:t>
            </a:r>
          </a:p>
          <a:p>
            <a:pPr marL="95097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Региональный</a:t>
            </a:r>
            <a:r>
              <a:rPr dirty="0" sz="2400" spc="19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профессиональный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конкурс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«Учитель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 spc="14">
                <a:solidFill>
                  <a:srgbClr val="141414"/>
                </a:solidFill>
                <a:latin typeface="Tahoma"/>
                <a:cs typeface="Tahoma"/>
              </a:rPr>
              <a:t>года»</a:t>
            </a:r>
            <a:r>
              <a:rPr dirty="0" sz="2400" spc="-16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-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Илья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Вячеславович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Зинченко,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учитель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истории,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обществознания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1426" y="2493082"/>
            <a:ext cx="3275260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0000"/>
                </a:solidFill>
                <a:latin typeface="OWLUIE+Calibri-Bold"/>
                <a:cs typeface="OWLUIE+Calibri-Bold"/>
              </a:rPr>
              <a:t>Успехиꢀобучающихся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07149" y="3029328"/>
            <a:ext cx="8588258" cy="1506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По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итогам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фестиваля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«Кубань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–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территория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мира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дружбы!»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школа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№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50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в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номинации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«Национальный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танец»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стала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Лауреатом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II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степени;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607149" y="4126607"/>
            <a:ext cx="9484258" cy="2969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Ученики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11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«А»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класса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Вячеслав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Потёмкин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Иван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Мариненко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–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призёры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муниципального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этапа</a:t>
            </a:r>
          </a:p>
          <a:p>
            <a:pPr marL="0" marR="0">
              <a:lnSpc>
                <a:spcPts val="2500"/>
              </a:lnSpc>
              <a:spcBef>
                <a:spcPts val="245"/>
              </a:spcBef>
              <a:spcAft>
                <a:spcPts val="0"/>
              </a:spcAft>
            </a:pPr>
            <a:r>
              <a:rPr dirty="0" sz="2700" baseline="26509" spc="-500">
                <a:solidFill>
                  <a:srgbClr val="141414"/>
                </a:solidFill>
                <a:latin typeface="SCGPCN+ArialMT"/>
                <a:cs typeface="SCGPCN+ArialMT"/>
              </a:rPr>
              <a:t>.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Всероссийской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олимпиады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школьников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по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праву;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Ученица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10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класса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Полина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Тихонова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стала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победителем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V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Всероссийской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(с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международным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участием)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олимпиаду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по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сервису,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туризму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гостиничной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деятельности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в</a:t>
            </a:r>
          </a:p>
          <a:p>
            <a:pPr marL="0" marR="0">
              <a:lnSpc>
                <a:spcPts val="2500"/>
              </a:lnSpc>
              <a:spcBef>
                <a:spcPts val="329"/>
              </a:spcBef>
              <a:spcAft>
                <a:spcPts val="0"/>
              </a:spcAft>
            </a:pP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номинации</a:t>
            </a:r>
            <a:r>
              <a:rPr dirty="0" sz="2400" spc="15">
                <a:solidFill>
                  <a:srgbClr val="141414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141414"/>
                </a:solidFill>
                <a:latin typeface="Tahoma"/>
                <a:cs typeface="Tahoma"/>
              </a:rPr>
              <a:t>ИСТОРИЯ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413173" y="6462425"/>
            <a:ext cx="305841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51445" y="286377"/>
            <a:ext cx="11624382" cy="1900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67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0000"/>
                </a:solidFill>
                <a:latin typeface="OWLUIE+Calibri-Bold"/>
                <a:cs typeface="OWLUIE+Calibri-Bold"/>
              </a:rPr>
              <a:t>Реализацияꢀновыхꢀзадачꢀвꢀходеꢀвторогоꢀгодаꢀ</a:t>
            </a:r>
          </a:p>
          <a:p>
            <a:pPr marL="2950567" marR="0">
              <a:lnSpc>
                <a:spcPts val="4167"/>
              </a:lnSpc>
              <a:spcBef>
                <a:spcPts val="632"/>
              </a:spcBef>
              <a:spcAft>
                <a:spcPts val="0"/>
              </a:spcAft>
            </a:pPr>
            <a:r>
              <a:rPr dirty="0" sz="4000" b="1">
                <a:solidFill>
                  <a:srgbClr val="ff0000"/>
                </a:solidFill>
                <a:latin typeface="OWLUIE+Calibri-Bold"/>
                <a:cs typeface="OWLUIE+Calibri-Bold"/>
              </a:rPr>
              <a:t>работыꢀплощадки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35350" y="1676617"/>
            <a:ext cx="11800254" cy="1140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4.ꢀаккумулироватьꢀсозданныеꢀиꢀсоздаватьꢀ</a:t>
            </a:r>
            <a:r>
              <a:rPr dirty="0" sz="2400" spc="695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5.ꢀорганизоватьꢀиꢀпровестиꢀциклꢀ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новыеꢀметодическиеꢀразработкиꢀпоꢀтемеꢀ</a:t>
            </a:r>
            <a:r>
              <a:rPr dirty="0" sz="2400" spc="159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обучающихꢀмероприятийꢀдляꢀ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5350" y="2408138"/>
            <a:ext cx="2325886" cy="7747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исследования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02118" y="2408138"/>
            <a:ext cx="5889694" cy="1506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педагогов,ꢀродителейꢀиꢀобучающихсяꢀ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образовательнойꢀорганизацииꢀМБОУꢀ</a:t>
            </a:r>
          </a:p>
          <a:p>
            <a:pPr marL="0" marR="0">
              <a:lnSpc>
                <a:spcPts val="2500"/>
              </a:lnSpc>
              <a:spcBef>
                <a:spcPts val="379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OWLUIE+Calibri-Bold"/>
                <a:cs typeface="OWLUIE+Calibri-Bold"/>
              </a:rPr>
              <a:t>СОШꢀ№ꢀ50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877384" y="4005408"/>
            <a:ext cx="1755675" cy="12913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67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0000"/>
                </a:solidFill>
                <a:latin typeface="OWLUIE+Calibri-Bold"/>
                <a:cs typeface="OWLUIE+Calibri-Bold"/>
              </a:rPr>
              <a:t>Этап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022449" y="4833206"/>
            <a:ext cx="2922761" cy="9039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OWLUIE+Calibri-Bold"/>
                <a:cs typeface="OWLUIE+Calibri-Bold"/>
              </a:rPr>
              <a:t>Названиеꢀэтапа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36285" y="4833206"/>
            <a:ext cx="3099345" cy="13306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OWLUIE+Calibri-Bold"/>
                <a:cs typeface="OWLUIE+Calibri-Bold"/>
              </a:rPr>
              <a:t>Годꢀреализацииꢀ</a:t>
            </a:r>
          </a:p>
          <a:p>
            <a:pPr marL="603225" marR="0">
              <a:lnSpc>
                <a:spcPts val="2917"/>
              </a:lnSpc>
              <a:spcBef>
                <a:spcPts val="492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OWLUIE+Calibri-Bold"/>
                <a:cs typeface="OWLUIE+Calibri-Bold"/>
              </a:rPr>
              <a:t>проекта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37826" y="5788054"/>
            <a:ext cx="3807802" cy="11621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3.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000000"/>
                </a:solidFill>
                <a:latin typeface="Calibri"/>
                <a:cs typeface="Calibri"/>
              </a:rPr>
              <a:t>практический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48960" y="5788054"/>
            <a:ext cx="2969220" cy="10288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51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OWLUIE+Calibri-Bold"/>
                <a:cs typeface="OWLUIE+Calibri-Bold"/>
              </a:rPr>
              <a:t>2ꢀ</a:t>
            </a:r>
            <a:r>
              <a:rPr dirty="0" sz="2800" b="1">
                <a:solidFill>
                  <a:srgbClr val="000000"/>
                </a:solidFill>
                <a:latin typeface="OWLUIE+Calibri-Bold"/>
                <a:cs typeface="OWLUIE+Calibri-Bold"/>
              </a:rPr>
              <a:t>(4ꢀ–ꢀ5ꢀзадачи)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413173" y="6462425"/>
            <a:ext cx="305841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57832" y="154489"/>
            <a:ext cx="12406947" cy="2008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4476" marR="0">
              <a:lnSpc>
                <a:spcPts val="3334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OWLUIE+Calibri-Bold"/>
                <a:cs typeface="OWLUIE+Calibri-Bold"/>
              </a:rPr>
              <a:t>Планыꢀпоꢀдиссеминацииꢀопытаꢀработы</a:t>
            </a:r>
          </a:p>
          <a:p>
            <a:pPr marL="0" marR="0">
              <a:lnSpc>
                <a:spcPts val="3334"/>
              </a:lnSpc>
              <a:spcBef>
                <a:spcPts val="555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OWLUIE+Calibri-Bold"/>
                <a:cs typeface="OWLUIE+Calibri-Bold"/>
              </a:rPr>
              <a:t>(контактамꢀсꢀдругимиꢀобразовательнымиꢀорганизациями)ꢀ–ꢀ</a:t>
            </a:r>
          </a:p>
          <a:p>
            <a:pPr marL="3684686" marR="0">
              <a:lnSpc>
                <a:spcPts val="3334"/>
              </a:lnSpc>
              <a:spcBef>
                <a:spcPts val="505"/>
              </a:spcBef>
              <a:spcAft>
                <a:spcPts val="0"/>
              </a:spcAft>
            </a:pPr>
            <a:r>
              <a:rPr dirty="0" sz="3200" b="1">
                <a:solidFill>
                  <a:srgbClr val="000000"/>
                </a:solidFill>
                <a:latin typeface="OWLUIE+Calibri-Bold"/>
                <a:cs typeface="OWLUIE+Calibri-Bold"/>
              </a:rPr>
              <a:t>второйꢀгодꢀработы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77491" y="2294656"/>
            <a:ext cx="119322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OWLUIE+Calibri-Bold"/>
                <a:cs typeface="OWLUIE+Calibri-Bold"/>
              </a:rPr>
              <a:t>ГИМꢀ18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13453" y="2285681"/>
            <a:ext cx="1193229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OWLUIE+Calibri-Bold"/>
                <a:cs typeface="OWLUIE+Calibri-Bold"/>
              </a:rPr>
              <a:t>ГИМꢀ54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02347" y="2294656"/>
            <a:ext cx="1229940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OWLUIE+Calibri-Bold"/>
                <a:cs typeface="OWLUIE+Calibri-Bold"/>
              </a:rPr>
              <a:t>СОШꢀ67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65530" y="2294656"/>
            <a:ext cx="1229940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OWLUIE+Calibri-Bold"/>
                <a:cs typeface="OWLUIE+Calibri-Bold"/>
              </a:rPr>
              <a:t>СОШꢀ66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150307" y="2274825"/>
            <a:ext cx="1287363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OWLUIE+Calibri-Bold"/>
                <a:cs typeface="OWLUIE+Calibri-Bold"/>
              </a:rPr>
              <a:t>СОШꢀꢀ42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05821" y="4132459"/>
            <a:ext cx="1229940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OWLUIE+Calibri-Bold"/>
                <a:cs typeface="OWLUIE+Calibri-Bold"/>
              </a:rPr>
              <a:t>СОШꢀ50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209835" y="4196823"/>
            <a:ext cx="2959977" cy="9053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7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ffffff"/>
                </a:solidFill>
                <a:latin typeface="OWLUIE+Calibri-Bold"/>
                <a:cs typeface="OWLUIE+Calibri-Bold"/>
              </a:rPr>
              <a:t>КНМЦ</a:t>
            </a:r>
            <a:r>
              <a:rPr dirty="0" sz="2800" spc="5576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ffffff"/>
                </a:solidFill>
                <a:latin typeface="OWLUIE+Calibri-Bold"/>
                <a:cs typeface="OWLUIE+Calibri-Bold"/>
              </a:rPr>
              <a:t>ИРО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433278" y="5924918"/>
            <a:ext cx="1001241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OWLUIE+Calibri-Bold"/>
                <a:cs typeface="OWLUIE+Calibri-Bold"/>
              </a:rPr>
              <a:t>ДСꢀ57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987817" y="5932534"/>
            <a:ext cx="1129977" cy="6456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8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fffff"/>
                </a:solidFill>
                <a:latin typeface="OWLUIE+Calibri-Bold"/>
                <a:cs typeface="OWLUIE+Calibri-Bold"/>
              </a:rPr>
              <a:t>ДСꢀ180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413173" y="6462425"/>
            <a:ext cx="305841" cy="387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pdfcandle</dc:creator>
  <cp:lastModifiedBy>pdfcandle</cp:lastModifiedBy>
  <cp:revision>1</cp:revision>
  <dcterms:modified xsi:type="dcterms:W3CDTF">2022-09-13T10:54:29-07:00</dcterms:modified>
</cp:coreProperties>
</file>