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8" r:id="rId4"/>
    <p:sldId id="259" r:id="rId5"/>
    <p:sldId id="260" r:id="rId6"/>
    <p:sldId id="257" r:id="rId7"/>
    <p:sldId id="261" r:id="rId8"/>
    <p:sldId id="269" r:id="rId9"/>
    <p:sldId id="262" r:id="rId10"/>
    <p:sldId id="268" r:id="rId11"/>
    <p:sldId id="263" r:id="rId12"/>
    <p:sldId id="264" r:id="rId13"/>
    <p:sldId id="267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Диагностическая работа</a:t>
            </a:r>
          </a:p>
          <a:p>
            <a:pPr>
              <a:defRPr/>
            </a:pPr>
            <a:r>
              <a:rPr lang="ru-RU" sz="2400" dirty="0" smtClean="0"/>
              <a:t> по истории </a:t>
            </a:r>
            <a:r>
              <a:rPr lang="ru-RU" dirty="0" smtClean="0"/>
              <a:t>19.10.2020 г.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оценки 2</c:v>
                </c:pt>
                <c:pt idx="1">
                  <c:v>оценки 3</c:v>
                </c:pt>
                <c:pt idx="2">
                  <c:v>оценки 4</c:v>
                </c:pt>
                <c:pt idx="3">
                  <c:v>оценки 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57F90-D78B-4F15-AACC-0EA22497673D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8801-661F-4130-A027-204C63DC7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4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34D3-A667-499F-B31E-AD9C3710B5E1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1A43-31EB-4457-AB43-37A505EEA948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7263-4122-484A-869C-CC866FBEDA6E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F525-E7BD-4ADD-A5CF-622433E382C1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4F13-884C-441F-BF19-5C23B19711A2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313C-A39D-4752-AF06-A25983D87B76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6ECD-4A23-4BBD-B46A-DEBE84EBF32E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06AA-8D51-48D8-8316-40E764DC4041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BCCE-49F0-4D7F-8CC2-2AB09438DF69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45C-BDFF-43E0-A0E0-CC5647236DC0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948A-BB43-48D6-9147-3A845E1A2514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F165-3C9E-495D-97DA-1815C18850A7}" type="datetime1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nmc.centerstart.ru/node/633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ser3538.royal-hosting.ru/index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chool50@kubannet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108012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XIX конкурс </a:t>
            </a:r>
            <a:b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</a:b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инновационных проектов</a:t>
            </a:r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964488" cy="3312368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Преподавание истории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МБОУ СОШ № 50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 г. Краснодар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контексте реализации</a:t>
            </a:r>
          </a:p>
          <a:p>
            <a:r>
              <a:rPr lang="ru-RU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«Историко-культурного стандарта»</a:t>
            </a:r>
            <a:endParaRPr lang="ru-RU" sz="4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5157192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В.А. </a:t>
            </a:r>
            <a:r>
              <a:rPr lang="ru-RU" sz="2400" b="1" dirty="0" err="1" smtClean="0"/>
              <a:t>Васева</a:t>
            </a:r>
            <a:r>
              <a:rPr lang="ru-RU" sz="2400" b="1" dirty="0" smtClean="0"/>
              <a:t>,</a:t>
            </a:r>
          </a:p>
          <a:p>
            <a:pPr algn="r"/>
            <a:r>
              <a:rPr lang="ru-RU" sz="2400" b="1" dirty="0" smtClean="0"/>
              <a:t> заместитель директора;</a:t>
            </a:r>
          </a:p>
          <a:p>
            <a:pPr algn="r"/>
            <a:r>
              <a:rPr lang="ru-RU" sz="2400" b="1" dirty="0" smtClean="0"/>
              <a:t>В.Г. </a:t>
            </a:r>
            <a:r>
              <a:rPr lang="ru-RU" sz="2400" b="1" dirty="0" err="1" smtClean="0"/>
              <a:t>Маркарьян</a:t>
            </a:r>
            <a:r>
              <a:rPr lang="ru-RU" sz="2400" b="1" dirty="0" smtClean="0"/>
              <a:t>, </a:t>
            </a:r>
          </a:p>
          <a:p>
            <a:pPr algn="r"/>
            <a:r>
              <a:rPr lang="ru-RU" sz="2400" b="1" dirty="0" smtClean="0"/>
              <a:t>учитель истории и обществознания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Подходы к выполнению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Мы предполагаем использование </a:t>
            </a:r>
            <a:r>
              <a:rPr lang="ru-RU" b="1" dirty="0" smtClean="0"/>
              <a:t>конвергентного подхода</a:t>
            </a:r>
            <a:r>
              <a:rPr lang="ru-RU" dirty="0" smtClean="0"/>
              <a:t> в процессе реализации нашего инновационного проекта – создание и использование </a:t>
            </a:r>
            <a:r>
              <a:rPr lang="ru-RU" b="1" dirty="0" smtClean="0"/>
              <a:t>алгоритма </a:t>
            </a:r>
            <a:r>
              <a:rPr lang="ru-RU" dirty="0" smtClean="0"/>
              <a:t>продвижения  проекта; создание и использование </a:t>
            </a:r>
            <a:r>
              <a:rPr lang="ru-RU" b="1" dirty="0" smtClean="0"/>
              <a:t>системы проведения занятия</a:t>
            </a:r>
            <a:r>
              <a:rPr lang="ru-RU" dirty="0" smtClean="0"/>
              <a:t> с родителями, педагогами и обучающимися; создание и использование </a:t>
            </a:r>
            <a:r>
              <a:rPr lang="ru-RU" b="1" dirty="0" smtClean="0"/>
              <a:t>методики формирования идентичности</a:t>
            </a:r>
            <a:r>
              <a:rPr lang="ru-RU" dirty="0" smtClean="0"/>
              <a:t> и методических разработок педагогов ОО (МБОУ СОШ № 50)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Инновационные продукты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9"/>
            <a:ext cx="8229600" cy="41764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Система (</a:t>
            </a:r>
            <a:r>
              <a:rPr lang="ru-RU" b="1" dirty="0" smtClean="0"/>
              <a:t>схема и система проведения мероприятий</a:t>
            </a:r>
            <a:r>
              <a:rPr lang="ru-RU" dirty="0" smtClean="0"/>
              <a:t> (занятия с родителями, педагогами и обучающимися)) по формированию российской гражданской идентичности школьников МБОУ СОШ № 50 и </a:t>
            </a:r>
            <a:r>
              <a:rPr lang="ru-RU" b="1" dirty="0" smtClean="0"/>
              <a:t>методики и методические разработки </a:t>
            </a:r>
            <a:r>
              <a:rPr lang="ru-RU" dirty="0" smtClean="0"/>
              <a:t>педагогических работников образовательной организации.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5085184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	</a:t>
            </a:r>
            <a:r>
              <a:rPr lang="ru-RU" sz="2400" i="1" dirty="0" smtClean="0">
                <a:solidFill>
                  <a:srgbClr val="C00000"/>
                </a:solidFill>
              </a:rPr>
              <a:t>Кроме это , на все этапах реализации проекта, будет продвигаться  идеи и разработки участников проекта через </a:t>
            </a:r>
            <a:r>
              <a:rPr lang="ru-RU" sz="2400" i="1" dirty="0" err="1" smtClean="0">
                <a:solidFill>
                  <a:srgbClr val="C00000"/>
                </a:solidFill>
              </a:rPr>
              <a:t>блог</a:t>
            </a:r>
            <a:r>
              <a:rPr lang="ru-RU" sz="2400" i="1" dirty="0" smtClean="0">
                <a:solidFill>
                  <a:srgbClr val="C00000"/>
                </a:solidFill>
              </a:rPr>
              <a:t>  (совместный учеников и педагогов-обществоведов) и будет накапливаться банк методических разработок.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Эффекты от реализации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2736304"/>
          </a:xfrm>
        </p:spPr>
        <p:txBody>
          <a:bodyPr>
            <a:normAutofit fontScale="55000" lnSpcReduction="20000"/>
          </a:bodyPr>
          <a:lstStyle/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Создание системы  по формированию российской гражданской идентичности школьников МБОУ СОШ № 50;</a:t>
            </a:r>
          </a:p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Повышение качества знаний по истории;</a:t>
            </a:r>
          </a:p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Увеличение числа не только участников, но и победителей предметных олимпиад;</a:t>
            </a:r>
          </a:p>
          <a:p>
            <a:pPr marL="0"/>
            <a:r>
              <a:rPr lang="ru-RU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Рост числа выпускников набравших при сдаче ГИА 80 и более баллов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91680" y="3861048"/>
            <a:ext cx="54238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Диссеминация опыта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84969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000" dirty="0" smtClean="0"/>
              <a:t>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Проведение совместно с МКУ КНМЦ обучающих и методических семинаров по теме проекта;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Рост числа посетителей и подписчиков </a:t>
            </a:r>
            <a:r>
              <a:rPr lang="ru-RU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блога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педагогов-обществоведов МБОУ СОШ №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Наши первые шаги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Создан сайт -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http://user3538.royal-hosting.ru/index.php</a:t>
            </a:r>
            <a:endParaRPr lang="ru-RU" b="1" dirty="0" smtClean="0"/>
          </a:p>
          <a:p>
            <a:r>
              <a:rPr lang="ru-RU" b="1" dirty="0" smtClean="0"/>
              <a:t>Увеличилось на число учеников – участников школьного этапа Всероссийской олимпиады школьников на 12,5%.</a:t>
            </a:r>
          </a:p>
          <a:p>
            <a:r>
              <a:rPr lang="ru-RU" b="1" dirty="0" smtClean="0"/>
              <a:t>Поиск </a:t>
            </a:r>
            <a:r>
              <a:rPr lang="ru-RU" b="1" smtClean="0"/>
              <a:t>научных консультантов: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		- Андрей Владимирович Баранов, </a:t>
            </a:r>
          </a:p>
          <a:p>
            <a:pPr>
              <a:buNone/>
            </a:pPr>
            <a:r>
              <a:rPr lang="ru-RU" b="1" dirty="0" smtClean="0"/>
              <a:t>		доктор исторических наук, профессор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b="1" dirty="0" smtClean="0"/>
              <a:t>		заведующий кафедрой </a:t>
            </a:r>
            <a:r>
              <a:rPr lang="ru-RU" b="1" dirty="0" err="1" smtClean="0"/>
              <a:t>КубГУ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	поиск других кандидатов продолжается.</a:t>
            </a:r>
          </a:p>
          <a:p>
            <a:r>
              <a:rPr lang="ru-RU" b="1" dirty="0" smtClean="0"/>
              <a:t>Изучение литературы по теме проекта.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Мы открыты для сотрудничества</a:t>
            </a:r>
            <a:endParaRPr lang="ru-RU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298092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350031, Краснодар, ул. Целиноградская, 1</a:t>
            </a:r>
          </a:p>
          <a:p>
            <a:r>
              <a:rPr lang="en-US" b="1" dirty="0" smtClean="0"/>
              <a:t>email: </a:t>
            </a:r>
            <a:r>
              <a:rPr lang="en-US" b="1" dirty="0" smtClean="0">
                <a:hlinkClick r:id="rId2"/>
              </a:rPr>
              <a:t>school50@kubannet.ru</a:t>
            </a:r>
            <a:endParaRPr lang="ru-RU" b="1" dirty="0" smtClean="0"/>
          </a:p>
          <a:p>
            <a:r>
              <a:rPr lang="ru-RU" b="1" dirty="0" smtClean="0"/>
              <a:t>тел: 8 (861) 211-33-20 факс: 8 (861) 211-33-20</a:t>
            </a:r>
          </a:p>
          <a:p>
            <a:r>
              <a:rPr lang="ru-RU" b="1" dirty="0" smtClean="0"/>
              <a:t>заместитель директора по учебно-методической работе </a:t>
            </a:r>
          </a:p>
          <a:p>
            <a:pPr>
              <a:buNone/>
            </a:pPr>
            <a:r>
              <a:rPr lang="ru-RU" b="1" dirty="0" smtClean="0"/>
              <a:t>	Вероника Александровна </a:t>
            </a:r>
            <a:r>
              <a:rPr lang="ru-RU" b="1" dirty="0" err="1" smtClean="0"/>
              <a:t>Васева</a:t>
            </a:r>
            <a:r>
              <a:rPr lang="ru-RU" b="1" dirty="0" smtClean="0"/>
              <a:t>, тел. 8(861)211-33-22</a:t>
            </a:r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4509120"/>
            <a:ext cx="8064896" cy="151216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44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Спасибо, за внимание!</a:t>
            </a:r>
            <a:endParaRPr lang="ru-RU" sz="4400" b="1" i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Ситуация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40769"/>
          <a:ext cx="4618856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292080" y="1916832"/>
            <a:ext cx="3604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Работу выполняли </a:t>
            </a:r>
          </a:p>
          <a:p>
            <a:pPr marL="342900" indent="-342900">
              <a:buAutoNum type="arabicPlain" startAt="32"/>
            </a:pPr>
            <a:r>
              <a:rPr lang="ru-RU" sz="2000" b="1" dirty="0" smtClean="0"/>
              <a:t>ученика 10 А класса:</a:t>
            </a:r>
          </a:p>
          <a:p>
            <a:pPr marL="342900" indent="-342900"/>
            <a:r>
              <a:rPr lang="ru-RU" sz="2000" b="1" dirty="0" smtClean="0"/>
              <a:t>- с работой не справились </a:t>
            </a:r>
          </a:p>
          <a:p>
            <a:pPr marL="342900" indent="-342900"/>
            <a:r>
              <a:rPr lang="ru-RU" sz="2000" b="1" dirty="0" smtClean="0"/>
              <a:t>	– 3 ученика  9,</a:t>
            </a:r>
            <a:r>
              <a:rPr lang="en-US" sz="2000" b="1" dirty="0" smtClean="0"/>
              <a:t>5</a:t>
            </a:r>
            <a:r>
              <a:rPr lang="ru-RU" sz="2000" b="1" dirty="0" smtClean="0"/>
              <a:t>%;</a:t>
            </a:r>
          </a:p>
          <a:p>
            <a:pPr marL="342900" indent="-342900"/>
            <a:r>
              <a:rPr lang="ru-RU" sz="2000" b="1" dirty="0" smtClean="0"/>
              <a:t>- с работой справилось 90.</a:t>
            </a:r>
            <a:r>
              <a:rPr lang="en-US" sz="2000" b="1" dirty="0" smtClean="0"/>
              <a:t>5</a:t>
            </a:r>
            <a:r>
              <a:rPr lang="ru-RU" sz="2000" b="1" dirty="0" smtClean="0"/>
              <a:t> %</a:t>
            </a:r>
          </a:p>
          <a:p>
            <a:pPr marL="342900" indent="-342900"/>
            <a:r>
              <a:rPr lang="ru-RU" sz="2000" b="1" dirty="0" smtClean="0"/>
              <a:t>- оценку «хорошо» (4)</a:t>
            </a:r>
          </a:p>
          <a:p>
            <a:pPr marL="342900" indent="-342900"/>
            <a:r>
              <a:rPr lang="ru-RU" sz="2000" b="1" dirty="0" smtClean="0"/>
              <a:t>	получили 10 учеников;</a:t>
            </a:r>
          </a:p>
          <a:p>
            <a:pPr marL="342900" indent="-342900"/>
            <a:r>
              <a:rPr lang="ru-RU" sz="2000" b="1" dirty="0" smtClean="0"/>
              <a:t>- оценку «отлично» (5)</a:t>
            </a:r>
          </a:p>
          <a:p>
            <a:pPr marL="342900" indent="-342900"/>
            <a:r>
              <a:rPr lang="ru-RU" sz="2000" b="1" dirty="0" smtClean="0"/>
              <a:t>	получили 5 учеников;</a:t>
            </a:r>
          </a:p>
          <a:p>
            <a:pPr marL="342900" indent="-342900"/>
            <a:r>
              <a:rPr lang="ru-RU" sz="2000" b="1" dirty="0" smtClean="0"/>
              <a:t>На «хорошо» и «отлично» работу выполнили </a:t>
            </a:r>
          </a:p>
          <a:p>
            <a:pPr marL="342900" indent="-342900"/>
            <a:r>
              <a:rPr lang="ru-RU" sz="2000" b="1" dirty="0" smtClean="0"/>
              <a:t>		</a:t>
            </a:r>
            <a:r>
              <a:rPr lang="en-US" sz="2000" b="1" dirty="0" smtClean="0"/>
              <a:t>47</a:t>
            </a:r>
            <a:r>
              <a:rPr lang="ru-RU" sz="2000" b="1" dirty="0" smtClean="0"/>
              <a:t>% учеников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 проблема проекта</a:t>
            </a:r>
            <a:endParaRPr lang="ru-RU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328592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Актуальность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/>
              <a:t> </a:t>
            </a:r>
            <a:r>
              <a:rPr lang="ru-RU" sz="3800" dirty="0" smtClean="0"/>
              <a:t>Необходимость в рамках ФГОС реализации Концепции нового учебно-методического комплекса по отечественной истории и её составной части Историко-культурного стандарта.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Проблема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800" dirty="0" smtClean="0"/>
              <a:t>Отсутствие в образовательном учреждении локальной системы формирования российской гражданской идентичности школьников МБОУ СОШ № 50 и методики (и методических разработок по теме) реализации «Историко-культурного стандарта».</a:t>
            </a:r>
            <a:endParaRPr lang="ru-RU" sz="3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6421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Гипотеза </a:t>
            </a:r>
            <a:b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выдвигаемая проектировщиками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500" dirty="0" smtClean="0"/>
              <a:t>Создание локальной системы формирования российской гражданской идентичности школьников МБОУ СОШ № 50 и методики реализации «Историко-культурного стандарта» поможет позитивно повлиять на достижения обучающихся и педагогических работников образовательной организации и будет способствовать ускорению формирования российской гражданской идентичности школьников.</a:t>
            </a:r>
            <a:endParaRPr lang="ru-RU" sz="3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Объект, субъект и предмет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396044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Субъект – проектировщики и педагогический коллектив ОО.</a:t>
            </a:r>
          </a:p>
          <a:p>
            <a:r>
              <a:rPr lang="ru-RU" sz="2400" dirty="0" smtClean="0"/>
              <a:t>Объект – процесс ускорения формирования российской гражданской идентичности школьников.</a:t>
            </a:r>
          </a:p>
          <a:p>
            <a:r>
              <a:rPr lang="ru-RU" sz="2400" dirty="0" smtClean="0"/>
              <a:t>Предмет - создание в школе локальной системы формирования российской гражданской идентичности школьников МБОУ СОШ № 50 и методики реализации «Историко-культурного стандарта».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4211960" y="1556792"/>
            <a:ext cx="4680520" cy="5040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44008" y="2276872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Создание в ОУ локальной системы формирования российской гражданской идентичности школьников и методики реализации «Историко-культурного стандарта».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789040"/>
            <a:ext cx="3456384" cy="5760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коллектив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796136" y="4437112"/>
            <a:ext cx="180020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ручное управление 8"/>
          <p:cNvSpPr/>
          <p:nvPr/>
        </p:nvSpPr>
        <p:spPr>
          <a:xfrm>
            <a:off x="4860032" y="5085184"/>
            <a:ext cx="3312368" cy="1296144"/>
          </a:xfrm>
          <a:prstGeom prst="flowChartManualOperat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российской гражданской идентичности школьников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42292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Учитывая, что согласно принципу Парето</a:t>
            </a:r>
            <a:endParaRPr lang="ru-RU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445624" cy="25202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508518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708920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20% усилий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636912"/>
            <a:ext cx="1728192" cy="18722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80% результатов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3284984"/>
            <a:ext cx="1584176" cy="18722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80% усилий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4509120"/>
            <a:ext cx="1728192" cy="6480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20% </a:t>
            </a:r>
            <a:r>
              <a:rPr lang="ru-RU" dirty="0" err="1" smtClean="0"/>
              <a:t>результтаа</a:t>
            </a:r>
            <a:endParaRPr lang="ru-RU" dirty="0"/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275856" y="2780928"/>
            <a:ext cx="3384376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приносят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3203848" y="4509120"/>
            <a:ext cx="3384376" cy="72008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тратятся на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3040" y="52883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20 % мероприятий </a:t>
            </a:r>
            <a:r>
              <a:rPr lang="en-US" sz="2400" dirty="0" smtClean="0"/>
              <a:t>/ </a:t>
            </a:r>
            <a:r>
              <a:rPr lang="ru-RU" sz="2400" dirty="0" smtClean="0"/>
              <a:t>выполненной работы (и затраченного времени) дают </a:t>
            </a:r>
            <a:r>
              <a:rPr lang="ru-RU" sz="2400" dirty="0" smtClean="0"/>
              <a:t>80 % результатов;  </a:t>
            </a:r>
            <a:r>
              <a:rPr lang="ru-RU" sz="2400" dirty="0" smtClean="0"/>
              <a:t>проектировщики выделили те </a:t>
            </a:r>
            <a:r>
              <a:rPr lang="en-US" sz="2400" dirty="0" smtClean="0"/>
              <a:t>2</a:t>
            </a:r>
            <a:r>
              <a:rPr lang="ru-RU" sz="2400" dirty="0" smtClean="0"/>
              <a:t>0 % «дел, которые (по их мнению) дадут  максимальный результат.</a:t>
            </a:r>
            <a:endParaRPr lang="ru-RU" sz="24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7544" y="18864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Цель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51520" y="692696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Создать в ОУ (согласно Историко-культурному стандарту) локальную систему формирования российской гражданской идентичности школьников МБОУ СОШ № 50 и методики (и методические разработки по теме) реализации «Историко-культурного стандарта».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</a:t>
            </a:r>
            <a:endParaRPr lang="ru-RU" sz="3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892480" cy="459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211960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изучить публицистическую и методическую литературу по теме инновационного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проанализировать собранную информацию</a:t>
                      </a:r>
                      <a:endParaRPr lang="ru-RU" dirty="0"/>
                    </a:p>
                  </a:txBody>
                  <a:tcPr/>
                </a:tc>
              </a:tr>
              <a:tr h="5713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разработать локальную систему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схема формирования российской гражданской идентичности школьников МБОУ  СОШ № 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аккумулировать созданные и создавать новые методические разработки по теме исследования</a:t>
                      </a:r>
                      <a:endParaRPr lang="ru-RU" b="1" dirty="0"/>
                    </a:p>
                  </a:txBody>
                  <a:tcPr/>
                </a:tc>
              </a:tr>
              <a:tr h="5713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организовать и провести цикл обучающих мероприятий для педагогов, родителей и обучающихся образовательной организации МБОУ СОШ № 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распространить наработанный опыт     (с использованием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блогов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педагогов ОУ и сайта МБОУ СОШ № 50)</a:t>
                      </a:r>
                      <a:endParaRPr lang="ru-RU" b="1" dirty="0"/>
                    </a:p>
                  </a:txBody>
                  <a:tcPr/>
                </a:tc>
              </a:tr>
              <a:tr h="57130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сформулировать рекомендации по распространению опыта работы в рамках реализации инновационного проекта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осуществить ревизию проектной деятельности</a:t>
                      </a:r>
                      <a:endParaRPr lang="ru-RU" b="1" dirty="0"/>
                    </a:p>
                  </a:txBody>
                  <a:tcPr/>
                </a:tc>
              </a:tr>
              <a:tr h="571303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шаги по пролонгации инновационного проекта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602700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	Решаться задачи проекта будут через использование методики «Зеркало инновационных преобразований»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Циклограмма мероприятий  на 2020-2021 учебный год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Диаграмма </a:t>
            </a:r>
            <a:r>
              <a:rPr lang="ru-RU" dirty="0" err="1" smtClean="0"/>
              <a:t>Ганта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899592" y="2276872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99592" y="6093296"/>
            <a:ext cx="77768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1600" y="50851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99592" y="39330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99592" y="285293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9552" y="4941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39552" y="378904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270892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131840" y="58052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436096" y="58052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7380312" y="580526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63688" y="6165304"/>
            <a:ext cx="1877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октябрь-декабрь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716016" y="6165304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январь-март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876256" y="6165304"/>
            <a:ext cx="135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апрель-май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4653136"/>
            <a:ext cx="30963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Изучение литературы по теме проекта (3 встречи; 2 занятия)</a:t>
            </a:r>
          </a:p>
          <a:p>
            <a:pPr algn="ctr"/>
            <a:r>
              <a:rPr lang="ru-RU" sz="1600" dirty="0" smtClean="0"/>
              <a:t>Все члены инициативной группы </a:t>
            </a: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491880" y="3429000"/>
            <a:ext cx="32403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Анализ собранной информации</a:t>
            </a:r>
          </a:p>
          <a:p>
            <a:pPr algn="ctr"/>
            <a:r>
              <a:rPr lang="ru-RU" sz="1600" dirty="0" smtClean="0"/>
              <a:t> (2 встречи; 2 беседы; 2 занятия</a:t>
            </a:r>
          </a:p>
          <a:p>
            <a:pPr algn="ctr"/>
            <a:r>
              <a:rPr lang="ru-RU" sz="1600" dirty="0" smtClean="0"/>
              <a:t>Баранов, </a:t>
            </a:r>
            <a:r>
              <a:rPr lang="ru-RU" sz="1600" dirty="0" err="1" smtClean="0"/>
              <a:t>Васева</a:t>
            </a:r>
            <a:r>
              <a:rPr lang="ru-RU" sz="1600" dirty="0" smtClean="0"/>
              <a:t>, Белым, </a:t>
            </a:r>
            <a:r>
              <a:rPr lang="ru-RU" sz="1600" dirty="0" err="1" smtClean="0"/>
              <a:t>Маркарьян</a:t>
            </a:r>
            <a:r>
              <a:rPr lang="ru-RU" sz="1600" dirty="0" smtClean="0"/>
              <a:t>, Родионова</a:t>
            </a:r>
          </a:p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084168" y="1844824"/>
            <a:ext cx="280831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Схема формирования идентичности </a:t>
            </a:r>
          </a:p>
          <a:p>
            <a:pPr algn="ctr"/>
            <a:r>
              <a:rPr lang="ru-RU" sz="1600" dirty="0" smtClean="0"/>
              <a:t>(2 встречи; 1 беседа; 3 занятия)</a:t>
            </a:r>
          </a:p>
          <a:p>
            <a:pPr algn="ctr"/>
            <a:r>
              <a:rPr lang="ru-RU" sz="1600" dirty="0" smtClean="0"/>
              <a:t>Баранов, </a:t>
            </a:r>
            <a:r>
              <a:rPr lang="ru-RU" sz="1600" dirty="0" err="1" smtClean="0"/>
              <a:t>Васева</a:t>
            </a:r>
            <a:r>
              <a:rPr lang="ru-RU" sz="1600" dirty="0" smtClean="0"/>
              <a:t>, Зинченко,  Тимакова</a:t>
            </a:r>
            <a:endParaRPr lang="ru-RU" sz="1600" dirty="0"/>
          </a:p>
        </p:txBody>
      </p:sp>
      <p:sp>
        <p:nvSpPr>
          <p:cNvPr id="48" name="Выгнутая вниз стрелка 47"/>
          <p:cNvSpPr/>
          <p:nvPr/>
        </p:nvSpPr>
        <p:spPr>
          <a:xfrm rot="17398512">
            <a:off x="4281245" y="4765180"/>
            <a:ext cx="1152128" cy="6480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низ стрелка 48"/>
          <p:cNvSpPr/>
          <p:nvPr/>
        </p:nvSpPr>
        <p:spPr>
          <a:xfrm rot="19610810">
            <a:off x="6827156" y="3537424"/>
            <a:ext cx="1291351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реализации инновационного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12968" cy="42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3096344"/>
              </a:tblGrid>
              <a:tr h="6588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Название этапа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Год реализации проекта</a:t>
                      </a:r>
                      <a:endParaRPr lang="ru-RU" sz="2800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подготовительный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(1 - 3 задачи)</a:t>
                      </a: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аналитический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(1 - 3 задачи)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практический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 – 5 задачи)</a:t>
                      </a: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диссеминация опыта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 – 9 задачи)</a:t>
                      </a: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рефлексия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 –</a:t>
                      </a: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задачи)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671</Words>
  <Application>Microsoft Office PowerPoint</Application>
  <PresentationFormat>Экран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Тема Office</vt:lpstr>
      <vt:lpstr>XIX конкурс  инновационных проектов  </vt:lpstr>
      <vt:lpstr>Ситуация</vt:lpstr>
      <vt:lpstr>Актуальность и проблема проекта</vt:lpstr>
      <vt:lpstr>Гипотеза  выдвигаемая проектировщиками</vt:lpstr>
      <vt:lpstr>Объект, субъект и предмет исследования</vt:lpstr>
      <vt:lpstr>Учитывая, что согласно принципу Парето</vt:lpstr>
      <vt:lpstr>Задачи</vt:lpstr>
      <vt:lpstr>Циклограмма мероприятий  на 2020-2021 учебный год</vt:lpstr>
      <vt:lpstr>План реализации инновационного проекта</vt:lpstr>
      <vt:lpstr>Подходы к выполнению проекта</vt:lpstr>
      <vt:lpstr>Инновационные продукты</vt:lpstr>
      <vt:lpstr>Эффекты от реализации проекта</vt:lpstr>
      <vt:lpstr>Наши первые шаги</vt:lpstr>
      <vt:lpstr>Мы открыты для сотрудничества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XIX конкурс инновационных проектов образовательных организаций муниципального образования город Краснодар </dc:title>
  <dc:creator>Маркарьян</dc:creator>
  <cp:lastModifiedBy>Admin</cp:lastModifiedBy>
  <cp:revision>65</cp:revision>
  <dcterms:created xsi:type="dcterms:W3CDTF">2020-09-21T01:56:36Z</dcterms:created>
  <dcterms:modified xsi:type="dcterms:W3CDTF">2022-09-13T15:39:39Z</dcterms:modified>
</cp:coreProperties>
</file>