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embeddedFontLst>
    <p:embeddedFont>
      <p:font typeface="VLCJHB+Calibri-Bold"/>
      <p:regular r:id="rId32"/>
    </p:embeddedFont>
    <p:embeddedFont>
      <p:font typeface="WWKKCB+Calibri"/>
      <p:regular r:id="rId33"/>
    </p:embeddedFont>
    <p:embeddedFont>
      <p:font typeface="VOVQMC+Tahoma"/>
      <p:regular r:id="rId34"/>
    </p:embeddedFont>
    <p:embeddedFont>
      <p:font typeface="SCWOQS+ArialMT"/>
      <p:regular r:id="rId35"/>
    </p:embeddedFont>
    <p:embeddedFont>
      <p:font typeface="GLWIQB+Calibri-BoldItalic"/>
      <p:regular r:id="rId3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hyperlink" Target="mailto:school50@kubannet.ru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991" y="325890"/>
            <a:ext cx="13112868" cy="3729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0687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Деятельность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муниципальной</a:t>
            </a:r>
          </a:p>
          <a:p>
            <a:pPr marL="114538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инновационной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площадки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«Через</a:t>
            </a:r>
          </a:p>
          <a:p>
            <a:pPr marL="732631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инновации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dirty="0" sz="4000" spc="1164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качеству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образования»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(организация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инновационной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проектной</a:t>
            </a:r>
          </a:p>
          <a:p>
            <a:pPr marL="1204912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деятельности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МБОУ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СОШ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№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50)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2149" y="3796155"/>
            <a:ext cx="5522570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8261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VLCJHB+Calibri-Bold"/>
                <a:cs typeface="VLCJHB+Calibri-Bold"/>
              </a:rPr>
              <a:t>МаркарьянꢀВ.Г.,ꢀ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VLCJHB+Calibri-Bold"/>
                <a:cs typeface="VLCJHB+Calibri-Bold"/>
              </a:rPr>
              <a:t>учительꢀисторииꢀиꢀобществознания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54248" y="5393600"/>
            <a:ext cx="373975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898989"/>
                </a:solidFill>
                <a:latin typeface="WWKKCB+Calibri"/>
                <a:cs typeface="WWKKCB+Calibri"/>
              </a:rPr>
              <a:t>19ꢀоктябряꢀ2021ꢀг.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9268" y="5978816"/>
            <a:ext cx="689378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898989"/>
                </a:solidFill>
                <a:latin typeface="WWKKCB+Calibri"/>
                <a:cs typeface="WWKKCB+Calibri"/>
              </a:rPr>
              <a:t>МБОУꢀСОШꢀ№ꢀ50ꢀМОꢀг.ꢀКраснодар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8314" y="565719"/>
            <a:ext cx="1096268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Уровеньꢀ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зрелости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2783" y="565719"/>
            <a:ext cx="698902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Краткоеꢀописаниеꢀуровня,ꢀвзятоеꢀ</a:t>
            </a:r>
            <a:r>
              <a:rPr dirty="0" sz="1600" spc="131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Степеньꢀсуществованияꢀсвойствꢀ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72783" y="809559"/>
            <a:ext cx="215364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изꢀмоделиꢀКерцнера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87502" y="809559"/>
            <a:ext cx="2998246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зрелостиꢀвꢀобразовательномꢀ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учреждении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8314" y="1687735"/>
            <a:ext cx="117732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Уровеньꢀ1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72783" y="1690226"/>
            <a:ext cx="323413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Наличиеꢀотдельныхꢀпрактикꢀ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успешныхꢀпроектов.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87502" y="1687735"/>
            <a:ext cx="4035087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Вꢀобразовательномꢀучрежденииꢀестьꢀ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значительныйꢀопытꢀуспешныхꢀпроектов.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72783" y="2366578"/>
            <a:ext cx="6866345" cy="564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Отдельныеꢀ«очагиꢀинтереса»ꢀкꢀ</a:t>
            </a:r>
            <a:r>
              <a:rPr dirty="0" sz="1800" spc="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Существуютꢀкрупныеꢀ«очаги»ꢀиꢀ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87502" y="2610418"/>
            <a:ext cx="347747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серьезныеꢀпопыткиꢀвнедренияꢀУП.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72783" y="2643390"/>
            <a:ext cx="272286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управлениюꢀпроектами.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72783" y="3041902"/>
            <a:ext cx="6066077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Пониманиеꢀнаꢀуровнеꢀруководстваꢀꢀ</a:t>
            </a:r>
            <a:r>
              <a:rPr dirty="0" sz="16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Поддержкаꢀсуществует.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ОУꢀобщейꢀполезностиꢀ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примененияꢀметодаꢀУП.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72783" y="3911707"/>
            <a:ext cx="2462584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Проведеноꢀобучениеꢀ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педагогов.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87502" y="3909215"/>
            <a:ext cx="3837121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Вꢀобучениеꢀинвестируютсяꢀсерьезныеꢀ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средства.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72783" y="4581533"/>
            <a:ext cx="7881919" cy="561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Введенаꢀединаяꢀтерминологияꢀ</a:t>
            </a:r>
            <a:r>
              <a:rPr dirty="0" sz="1800" spc="6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ОбщаяꢀтерминологияꢀУПꢀотсутствует,ꢀподꢀ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87502" y="4825373"/>
            <a:ext cx="3694266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однимиꢀиꢀтемиꢀжеꢀтерминамиꢀмогутꢀ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пониматьсяꢀразличныеꢀсущности.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72783" y="4858345"/>
            <a:ext cx="265778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управленияꢀпроектами.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72783" y="5448433"/>
            <a:ext cx="265726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Введенꢀобщийꢀучетꢀ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реализуемыхꢀпроектов.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87502" y="5445942"/>
            <a:ext cx="4106857" cy="1248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Реестрыꢀпроектовꢀсуществуютꢀнаꢀуровнеꢀ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отдельныхꢀметодобъединений.ꢀНаꢀ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уровнеꢀобразовательногоꢀучрежденияꢀвꢀ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целомꢀсводныйꢀреестрꢀотсутствует.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2626" y="208532"/>
            <a:ext cx="1096268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Уровеньꢀ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зрелости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44221" y="208532"/>
            <a:ext cx="723545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Краткоеꢀописаниеꢀуровня,ꢀвзятоеꢀизꢀ</a:t>
            </a:r>
            <a:r>
              <a:rPr dirty="0" sz="1600" spc="107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Степеньꢀсуществованияꢀсвойствꢀ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44221" y="452372"/>
            <a:ext cx="190787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моделиꢀКерцнера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73221" y="452372"/>
            <a:ext cx="2998246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зрелостиꢀвꢀобразовательномꢀ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учреждении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72626" y="1276776"/>
            <a:ext cx="117732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Уровеньꢀ2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44221" y="1279268"/>
            <a:ext cx="5267413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Осознаниеꢀощутимыхꢀвыгодꢀотꢀ</a:t>
            </a:r>
            <a:r>
              <a:rPr dirty="0" sz="1800" spc="2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Существует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использованияꢀуправленияꢀ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проектами.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44221" y="2193691"/>
            <a:ext cx="3464936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Поддержкаꢀуправленияꢀ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проектамиꢀнаꢀвсехꢀуровняхꢀ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управленияꢀобразовательнымꢀ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процессом.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73221" y="2193691"/>
            <a:ext cx="1491598" cy="57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Существует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44221" y="3382442"/>
            <a:ext cx="3371102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Наличиеꢀобщейꢀметодологииꢀ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управленияꢀпроектами.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3221" y="3382442"/>
            <a:ext cx="3628601" cy="1402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Отсутствует,ꢀразличнымиꢀ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методобъединениямиꢀиꢀ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педагогамиꢀведутсяꢀразработкиꢀ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spc="-12">
                <a:solidFill>
                  <a:srgbClr val="000000"/>
                </a:solidFill>
                <a:latin typeface="WWKKCB+Calibri"/>
                <a:cs typeface="WWKKCB+Calibri"/>
              </a:rPr>
              <a:t>методологии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44221" y="4571193"/>
            <a:ext cx="3463653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Наличиеꢀсистемыꢀконтроляꢀпоꢀ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работеꢀнадꢀпроектам.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73221" y="4571193"/>
            <a:ext cx="1899160" cy="575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Фрагментарная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44221" y="5211290"/>
            <a:ext cx="3620899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Разработкаꢀсистематическогоꢀ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планаꢀпоꢀразвитиюꢀперсоналаꢀвꢀ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областиꢀуправленияꢀпроектами.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73221" y="5211290"/>
            <a:ext cx="1510369" cy="5747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Отсутствует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44221" y="6125714"/>
            <a:ext cx="349869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ВꢀОУꢀсозданꢀцентрꢀуправленияꢀ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проектами.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73221" y="6125714"/>
            <a:ext cx="152954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Отсутствует.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2626" y="208532"/>
            <a:ext cx="1096268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Уровеньꢀ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зрелости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01346" y="208532"/>
            <a:ext cx="3732376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Краткоеꢀописаниеꢀуровня,ꢀвзятоеꢀизꢀ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моделиꢀКерцнера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82954" y="208532"/>
            <a:ext cx="3295253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Степеньꢀсуществованияꢀсвойствꢀ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зрелостиꢀвꢀобразовательномꢀ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VLCJHB+Calibri-Bold"/>
                <a:cs typeface="VLCJHB+Calibri-Bold"/>
              </a:rPr>
              <a:t>учреждении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2626" y="1147711"/>
            <a:ext cx="117732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WKKCB+Calibri"/>
                <a:cs typeface="WWKKCB+Calibri"/>
              </a:rPr>
              <a:t>Уровеньꢀ3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01346" y="1150202"/>
            <a:ext cx="4031921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Интегрированныеꢀпроцессыꢀ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управленияꢀпроектамиꢀиꢀдругимиꢀ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областямиꢀ(качеством,ꢀпроцессамиꢀ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иꢀт.д.).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82954" y="1150202"/>
            <a:ext cx="15096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Отсутствует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01346" y="2379480"/>
            <a:ext cx="266548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Поддержкаꢀсоꢀстороныꢀ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82954" y="2379480"/>
            <a:ext cx="2473591" cy="577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Существуетꢀꢀчастично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01346" y="2653800"/>
            <a:ext cx="3984170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образовательногоꢀучрежденияꢀ(наꢀ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уровнеꢀкорпоративнойꢀкультуры,ꢀаꢀ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неꢀтолькоꢀнаꢀуровнеꢀуправления).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01346" y="3892438"/>
            <a:ext cx="3121305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Балансировкаꢀстепениꢀ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формализацииꢀуправленияꢀ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проектами.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82954" y="3892438"/>
            <a:ext cx="1510369" cy="5747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Отсутствует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01346" y="4838037"/>
            <a:ext cx="5690555" cy="112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Постановкаꢀпроцедурꢀнакопленияꢀиꢀ</a:t>
            </a:r>
            <a:r>
              <a:rPr dirty="0" sz="1800" spc="1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Отсутствует</a:t>
            </a:r>
            <a:r>
              <a:rPr dirty="0" sz="1400">
                <a:solidFill>
                  <a:srgbClr val="000000"/>
                </a:solidFill>
                <a:latin typeface="WWKKCB+Calibri"/>
                <a:cs typeface="WWKKCB+Calibri"/>
              </a:rPr>
              <a:t>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распространенияꢀлучшихꢀпрактикꢀ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управленияꢀпроектами.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0008" y="761030"/>
            <a:ext cx="10818962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Проектировщики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начали</a:t>
            </a:r>
            <a:r>
              <a:rPr dirty="0" sz="3600" spc="1047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работать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над</a:t>
            </a:r>
          </a:p>
          <a:p>
            <a:pPr marL="1965325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реализацией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гипотезы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6492" y="2148422"/>
            <a:ext cx="12045060" cy="4330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Созданиеꢀлокальнойꢀсистемыꢀформированияꢀ</a:t>
            </a:r>
          </a:p>
          <a:p>
            <a:pPr marL="0" marR="0">
              <a:lnSpc>
                <a:spcPts val="3646"/>
              </a:lnSpc>
              <a:spcBef>
                <a:spcPts val="553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российскойꢀгражданскойꢀидентичностиꢀшкольниковꢀ</a:t>
            </a:r>
          </a:p>
          <a:p>
            <a:pPr marL="0" marR="0">
              <a:lnSpc>
                <a:spcPts val="3646"/>
              </a:lnSpc>
              <a:spcBef>
                <a:spcPts val="553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МБОУꢀСОШꢀ№ꢀ50ꢀиꢀметодикиꢀреализацииꢀ«Историко-</a:t>
            </a:r>
          </a:p>
          <a:p>
            <a:pPr marL="0" marR="0">
              <a:lnSpc>
                <a:spcPts val="3646"/>
              </a:lnSpc>
              <a:spcBef>
                <a:spcPts val="553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культурногоꢀстандарта»ꢀпоможетꢀпозитивноꢀповлиятьꢀ</a:t>
            </a:r>
          </a:p>
          <a:p>
            <a:pPr marL="0" marR="0">
              <a:lnSpc>
                <a:spcPts val="3646"/>
              </a:lnSpc>
              <a:spcBef>
                <a:spcPts val="553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наꢀдостиженияꢀобучающихсяꢀиꢀпедагогическихꢀ</a:t>
            </a:r>
          </a:p>
          <a:p>
            <a:pPr marL="0" marR="0">
              <a:lnSpc>
                <a:spcPts val="3646"/>
              </a:lnSpc>
              <a:spcBef>
                <a:spcPts val="553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работниковꢀобразовательнойꢀорганизацииꢀиꢀбудетꢀ</a:t>
            </a:r>
          </a:p>
          <a:p>
            <a:pPr marL="0" marR="0">
              <a:lnSpc>
                <a:spcPts val="3646"/>
              </a:lnSpc>
              <a:spcBef>
                <a:spcPts val="553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способствоватьꢀускорениюꢀформированияꢀроссийскойꢀ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6492" y="5882222"/>
            <a:ext cx="8793558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WWKKCB+Calibri"/>
                <a:cs typeface="WWKKCB+Calibri"/>
              </a:rPr>
              <a:t>гражданскойꢀидентичностиꢀшкольников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3115" y="629503"/>
            <a:ext cx="943598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Актуальность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проблема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960" y="1342698"/>
            <a:ext cx="9829402" cy="3536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0070c0"/>
                </a:solidFill>
                <a:latin typeface="SCWOQS+ArialMT"/>
                <a:cs typeface="SCWOQS+ArialMT"/>
              </a:rPr>
              <a:t>•</a:t>
            </a:r>
            <a:r>
              <a:rPr dirty="0" sz="3450" spc="6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3400" b="1">
                <a:solidFill>
                  <a:srgbClr val="0070c0"/>
                </a:solidFill>
                <a:latin typeface="VLCJHB+Calibri-Bold"/>
                <a:cs typeface="VLCJHB+Calibri-Bold"/>
              </a:rPr>
              <a:t>Актуальность</a:t>
            </a:r>
            <a:r>
              <a:rPr dirty="0" sz="3400" b="1">
                <a:solidFill>
                  <a:srgbClr val="558ed5"/>
                </a:solidFill>
                <a:latin typeface="VLCJHB+Calibri-Bold"/>
                <a:cs typeface="VLCJHB+Calibri-Bold"/>
              </a:rPr>
              <a:t>.</a:t>
            </a:r>
            <a:r>
              <a:rPr dirty="0" sz="2700">
                <a:solidFill>
                  <a:srgbClr val="000000"/>
                </a:solidFill>
                <a:latin typeface="WWKKCB+Calibri"/>
                <a:cs typeface="WWKKCB+Calibri"/>
              </a:rPr>
              <a:t>ꢀ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НеобходимостьꢀвꢀрамкахꢀФГОСꢀ</a:t>
            </a:r>
          </a:p>
          <a:p>
            <a:pPr marL="342900" marR="0">
              <a:lnSpc>
                <a:spcPts val="311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реализацииꢀКонцепцииꢀновогоꢀучебно-</a:t>
            </a:r>
          </a:p>
          <a:p>
            <a:pPr marL="34290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методическогоꢀкомплексаꢀпоꢀотечественнойꢀ</a:t>
            </a:r>
          </a:p>
          <a:p>
            <a:pPr marL="34290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историиꢀиꢀеёꢀсоставнойꢀчастиꢀИсторико-</a:t>
            </a:r>
          </a:p>
          <a:p>
            <a:pPr marL="34290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культурногоꢀстандарта.</a:t>
            </a:r>
          </a:p>
          <a:p>
            <a:pPr marL="0" marR="0">
              <a:lnSpc>
                <a:spcPts val="3594"/>
              </a:lnSpc>
              <a:spcBef>
                <a:spcPts val="493"/>
              </a:spcBef>
              <a:spcAft>
                <a:spcPts val="0"/>
              </a:spcAft>
            </a:pPr>
            <a:r>
              <a:rPr dirty="0" sz="3450">
                <a:solidFill>
                  <a:srgbClr val="0070c0"/>
                </a:solidFill>
                <a:latin typeface="SCWOQS+ArialMT"/>
                <a:cs typeface="SCWOQS+ArialMT"/>
              </a:rPr>
              <a:t>•</a:t>
            </a:r>
            <a:r>
              <a:rPr dirty="0" sz="3450" spc="6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3400" spc="-11" b="1">
                <a:solidFill>
                  <a:srgbClr val="0070c0"/>
                </a:solidFill>
                <a:latin typeface="VLCJHB+Calibri-Bold"/>
                <a:cs typeface="VLCJHB+Calibri-Bold"/>
              </a:rPr>
              <a:t>Проблема</a:t>
            </a:r>
            <a:r>
              <a:rPr dirty="0" sz="3400" b="1">
                <a:solidFill>
                  <a:srgbClr val="558ed5"/>
                </a:solidFill>
                <a:latin typeface="VLCJHB+Calibri-Bold"/>
                <a:cs typeface="VLCJHB+Calibri-Bold"/>
              </a:rPr>
              <a:t>.ꢀ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Отсутствиеꢀвꢀобразовательномꢀ</a:t>
            </a:r>
          </a:p>
          <a:p>
            <a:pPr marL="342900" marR="0">
              <a:lnSpc>
                <a:spcPts val="311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учрежденииꢀлокальнойꢀсистемыꢀ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9860" y="4233690"/>
            <a:ext cx="9343549" cy="2593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формированияꢀроссийскойꢀгражданскойꢀ</a:t>
            </a:r>
          </a:p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идентичностиꢀшкольниковꢀМБОУꢀСОШꢀ№ꢀ50ꢀиꢀ</a:t>
            </a:r>
          </a:p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методикиꢀ(иꢀметодическихꢀразработокꢀпоꢀ</a:t>
            </a:r>
          </a:p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теме)ꢀреализацииꢀ«Историко-культурногоꢀ</a:t>
            </a:r>
          </a:p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стандарта».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7473" y="369173"/>
            <a:ext cx="7430590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Объект,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субъект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предмет</a:t>
            </a:r>
          </a:p>
          <a:p>
            <a:pPr marL="1557337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исследования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4951" y="1641859"/>
            <a:ext cx="4204452" cy="717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Субъектꢀ–ꢀпроектировщикиꢀ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7851" y="1948932"/>
            <a:ext cx="3967268" cy="1011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иꢀпедагогическийꢀколлективꢀ</a:t>
            </a:r>
          </a:p>
          <a:p>
            <a:pPr marL="0" marR="0">
              <a:lnSpc>
                <a:spcPts val="2292"/>
              </a:lnSpc>
              <a:spcBef>
                <a:spcPts val="8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ОО.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21474" y="2345019"/>
            <a:ext cx="4195329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263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СозданиеꢀвꢀОУꢀлокальнойꢀсистемыꢀ</a:t>
            </a:r>
          </a:p>
          <a:p>
            <a:pPr marL="46345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формированияꢀроссийскойꢀ</a:t>
            </a:r>
          </a:p>
          <a:p>
            <a:pPr marL="450738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гражданскойꢀидентичностиꢀ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школьниковꢀиꢀметодикиꢀреализацииꢀ</a:t>
            </a:r>
          </a:p>
          <a:p>
            <a:pPr marL="5292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WKKCB+Calibri"/>
                <a:cs typeface="WWKKCB+Calibri"/>
              </a:rPr>
              <a:t>«Историко-культурногоꢀстандарта».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4951" y="2614171"/>
            <a:ext cx="4368000" cy="1620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Объектꢀ–ꢀпроцессꢀускоренияꢀ</a:t>
            </a:r>
          </a:p>
          <a:p>
            <a:pPr marL="342900" marR="0">
              <a:lnSpc>
                <a:spcPts val="2292"/>
              </a:lnSpc>
              <a:spcBef>
                <a:spcPts val="7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формированияꢀроссийскойꢀ</a:t>
            </a:r>
          </a:p>
          <a:p>
            <a:pPr marL="342900" marR="0">
              <a:lnSpc>
                <a:spcPts val="2292"/>
              </a:lnSpc>
              <a:spcBef>
                <a:spcPts val="8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гражданскойꢀидентичностиꢀ</a:t>
            </a:r>
          </a:p>
          <a:p>
            <a:pPr marL="342900" marR="0">
              <a:lnSpc>
                <a:spcPts val="2292"/>
              </a:lnSpc>
              <a:spcBef>
                <a:spcPts val="8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школьников.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4951" y="3888236"/>
            <a:ext cx="4372176" cy="1017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Предметꢀ-ꢀсозданиеꢀвꢀшколеꢀ</a:t>
            </a:r>
          </a:p>
          <a:p>
            <a:pPr marL="342900" marR="0">
              <a:lnSpc>
                <a:spcPts val="2292"/>
              </a:lnSpc>
              <a:spcBef>
                <a:spcPts val="7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локальнойꢀсистемыꢀ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06741" y="3962340"/>
            <a:ext cx="301155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Педагогическийꢀколлектив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37851" y="4497061"/>
            <a:ext cx="3842070" cy="22189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формированияꢀроссийскойꢀ</a:t>
            </a:r>
          </a:p>
          <a:p>
            <a:pPr marL="0" marR="0">
              <a:lnSpc>
                <a:spcPts val="2292"/>
              </a:lnSpc>
              <a:spcBef>
                <a:spcPts val="8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гражданскойꢀидентичностиꢀ</a:t>
            </a:r>
          </a:p>
          <a:p>
            <a:pPr marL="0" marR="0">
              <a:lnSpc>
                <a:spcPts val="2292"/>
              </a:lnSpc>
              <a:spcBef>
                <a:spcPts val="3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школьниковꢀМБОУꢀСОШꢀ№ꢀ</a:t>
            </a:r>
          </a:p>
          <a:p>
            <a:pPr marL="0" marR="0">
              <a:lnSpc>
                <a:spcPts val="2292"/>
              </a:lnSpc>
              <a:spcBef>
                <a:spcPts val="8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50ꢀиꢀметодикиꢀреализацииꢀ</a:t>
            </a:r>
          </a:p>
          <a:p>
            <a:pPr marL="0" marR="0">
              <a:lnSpc>
                <a:spcPts val="2292"/>
              </a:lnSpc>
              <a:spcBef>
                <a:spcPts val="8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«Историко-культурногоꢀ</a:t>
            </a:r>
          </a:p>
          <a:p>
            <a:pPr marL="0" marR="0">
              <a:lnSpc>
                <a:spcPts val="2292"/>
              </a:lnSpc>
              <a:spcBef>
                <a:spcPts val="8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стандарта».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90916" y="5069884"/>
            <a:ext cx="1891977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Формированиеꢀ</a:t>
            </a:r>
          </a:p>
          <a:p>
            <a:pPr marL="186382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российскойꢀ</a:t>
            </a:r>
          </a:p>
          <a:p>
            <a:pPr marL="114665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гражданскойꢀ</a:t>
            </a:r>
          </a:p>
          <a:p>
            <a:pPr marL="70116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идентичностиꢀ</a:t>
            </a:r>
          </a:p>
          <a:p>
            <a:pPr marL="154582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школьников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61037" y="274373"/>
            <a:ext cx="1717737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0000"/>
                </a:solidFill>
                <a:latin typeface="Tahoma"/>
                <a:cs typeface="Tahoma"/>
              </a:rPr>
              <a:t>Цель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9860" y="710129"/>
            <a:ext cx="9414270" cy="20262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WWKKCB+Calibri"/>
                <a:cs typeface="WWKKCB+Calibri"/>
              </a:rPr>
              <a:t>СоздатьꢀвꢀОУꢀ(согласноꢀИсторико-культурномуꢀстандарту)ꢀ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WWKKCB+Calibri"/>
                <a:cs typeface="WWKKCB+Calibri"/>
              </a:rPr>
              <a:t>локальнуюꢀсистемуꢀформированияꢀроссийскойꢀ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WWKKCB+Calibri"/>
                <a:cs typeface="WWKKCB+Calibri"/>
              </a:rPr>
              <a:t>гражданскойꢀидентичностиꢀшкольниковꢀМБОУꢀСОШꢀ№ꢀ50ꢀиꢀ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WWKKCB+Calibri"/>
                <a:cs typeface="WWKKCB+Calibri"/>
              </a:rPr>
              <a:t>методикиꢀ(иꢀметодическиеꢀразработкиꢀпоꢀтеме)ꢀ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WWKKCB+Calibri"/>
                <a:cs typeface="WWKKCB+Calibri"/>
              </a:rPr>
              <a:t>реализацииꢀ«Историко-культурногоꢀстандарта».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6913" y="2347606"/>
            <a:ext cx="7053972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VOVQMC+Tahoma"/>
                <a:cs typeface="VOVQMC+Tahoma"/>
              </a:rPr>
              <a:t>Учитывая,ꢀчтоꢀсогласноꢀпринципуꢀПарето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52651" y="2882219"/>
            <a:ext cx="147719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20%ꢀусилий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41988" y="3026235"/>
            <a:ext cx="124189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приносят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14556" y="3321123"/>
            <a:ext cx="151748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0144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80%ꢀ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результатов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52651" y="4106355"/>
            <a:ext cx="147719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80%ꢀусилий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49425" y="4718424"/>
            <a:ext cx="184375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20%ꢀрезульттаа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74761" y="4754428"/>
            <a:ext cx="143488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WKKCB+Calibri"/>
                <a:cs typeface="WWKKCB+Calibri"/>
              </a:rPr>
              <a:t>тратятсяꢀна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18480" y="5363964"/>
            <a:ext cx="9586927" cy="1872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WKKCB+Calibri"/>
                <a:cs typeface="WWKKCB+Calibri"/>
              </a:rPr>
              <a:t>20ꢀ%ꢀмероприятийꢀ/ꢀвыполненнойꢀработыꢀ(иꢀзатраченногоꢀ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WKKCB+Calibri"/>
                <a:cs typeface="WWKKCB+Calibri"/>
              </a:rPr>
              <a:t>времени)ꢀдаютꢀ80%ꢀрезультатовꢀꢀпроектировщикиꢀвыделилиꢀтеꢀ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WKKCB+Calibri"/>
                <a:cs typeface="WWKKCB+Calibri"/>
              </a:rPr>
              <a:t>20ꢀ%ꢀ«дел,ꢀкоторыеꢀ(поꢀихꢀмнению)ꢀдадутꢀꢀмаксимальныйꢀ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WKKCB+Calibri"/>
                <a:cs typeface="WWKKCB+Calibri"/>
              </a:rPr>
              <a:t>результат.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50681" y="222408"/>
            <a:ext cx="239918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Tahoma"/>
                <a:cs typeface="Tahoma"/>
              </a:rPr>
              <a:t>Задачи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959" y="1120884"/>
            <a:ext cx="4043088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VLCJHB+Calibri-Bold"/>
                <a:cs typeface="VLCJHB+Calibri-Bold"/>
              </a:rPr>
              <a:t>1.ꢀизучитьꢀпублицистическуюꢀиꢀ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VLCJHB+Calibri-Bold"/>
                <a:cs typeface="VLCJHB+Calibri-Bold"/>
              </a:rPr>
              <a:t>методическуюꢀлитературуꢀпоꢀтемеꢀ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VLCJHB+Calibri-Bold"/>
                <a:cs typeface="VLCJHB+Calibri-Bold"/>
              </a:rPr>
              <a:t>инновационногоꢀпроекта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7480" y="1120884"/>
            <a:ext cx="3796629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VLCJHB+Calibri-Bold"/>
                <a:cs typeface="VLCJHB+Calibri-Bold"/>
              </a:rPr>
              <a:t>2.ꢀпроанализироватьꢀсобраннуюꢀ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VLCJHB+Calibri-Bold"/>
                <a:cs typeface="VLCJHB+Calibri-Bold"/>
              </a:rPr>
              <a:t>информацию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6959" y="2128996"/>
            <a:ext cx="482110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3.ꢀразработатьꢀлокальнуюꢀсистему/схемаꢀ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формированияꢀроссийскойꢀгражданскойꢀ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7480" y="2128996"/>
            <a:ext cx="3725772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4.ꢀаккумулироватьꢀсозданныеꢀиꢀ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создаватьꢀновыеꢀметодическиеꢀ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66959" y="2677637"/>
            <a:ext cx="931912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идентичностиꢀшкольниковꢀМБОУꢀꢀСОШꢀ№ꢀ50</a:t>
            </a:r>
            <a:r>
              <a:rPr dirty="0" sz="1800" spc="10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разработкиꢀпоꢀтемеꢀисследования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66959" y="3043396"/>
            <a:ext cx="1011490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5.ꢀорганизоватьꢀиꢀпровестиꢀциклꢀобучающихꢀ</a:t>
            </a:r>
            <a:r>
              <a:rPr dirty="0" sz="1800" spc="90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6.ꢀраспространитьꢀнаработанныйꢀопытꢀꢀꢀꢀꢀ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66959" y="3317716"/>
            <a:ext cx="487771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мероприятийꢀдляꢀпедагогов,ꢀродителейꢀиꢀ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7480" y="3317716"/>
            <a:ext cx="467874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(сꢀиспользованиемꢀблоговꢀпедагоговꢀОУꢀ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66959" y="3592037"/>
            <a:ext cx="831553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обучающихсяꢀобразовательнойꢀорганизацииꢀ</a:t>
            </a:r>
            <a:r>
              <a:rPr dirty="0" sz="1800" spc="6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иꢀсайтаꢀМБОУꢀСОШꢀ№ꢀ50)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МБОУꢀСОШꢀ№ꢀ50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66959" y="4232116"/>
            <a:ext cx="4859357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7.ꢀсформулироватьꢀрекомендацииꢀпоꢀ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распространениюꢀопытаꢀработыꢀвꢀрамкахꢀ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реализацииꢀинновационногоꢀпроекта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47480" y="4232116"/>
            <a:ext cx="410303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8.ꢀосуществитьꢀревизиюꢀпроектнойꢀ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деятельности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04146" y="5146516"/>
            <a:ext cx="718955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LCJHB+Calibri-Bold"/>
                <a:cs typeface="VLCJHB+Calibri-Bold"/>
              </a:rPr>
              <a:t>9.ꢀпредложитьꢀшагиꢀпоꢀпролонгацииꢀинновационногоꢀпроекта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38968" y="6102627"/>
            <a:ext cx="9391671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Решаться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задачи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проекта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будут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через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использование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методики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«Зеркало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инновационных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преобразований»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1040" y="330622"/>
            <a:ext cx="12343940" cy="1146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В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первый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год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работы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площадки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(с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помощью</a:t>
            </a:r>
            <a:r>
              <a:rPr dirty="0" sz="2500" spc="69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600" i="1">
                <a:solidFill>
                  <a:srgbClr val="c00000"/>
                </a:solidFill>
                <a:latin typeface="Tahoma"/>
                <a:cs typeface="Tahoma"/>
              </a:rPr>
              <a:t>методики</a:t>
            </a:r>
            <a:r>
              <a:rPr dirty="0" sz="2600" i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c00000"/>
                </a:solidFill>
                <a:latin typeface="Tahoma"/>
                <a:cs typeface="Tahoma"/>
              </a:rPr>
              <a:t>«Зеркало</a:t>
            </a: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c00000"/>
                </a:solidFill>
                <a:latin typeface="Tahoma"/>
                <a:cs typeface="Tahoma"/>
              </a:rPr>
              <a:t>инновационных</a:t>
            </a:r>
            <a:r>
              <a:rPr dirty="0" sz="2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c00000"/>
                </a:solidFill>
                <a:latin typeface="Tahoma"/>
                <a:cs typeface="Tahoma"/>
              </a:rPr>
              <a:t>преобразований»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решались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b="1">
                <a:solidFill>
                  <a:srgbClr val="000000"/>
                </a:solidFill>
                <a:latin typeface="Tahoma"/>
                <a:cs typeface="Tahoma"/>
              </a:rPr>
              <a:t>задачи: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8184" y="1301781"/>
            <a:ext cx="5390785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VLCJHB+Calibri-Bold"/>
                <a:cs typeface="VLCJHB+Calibri-Bold"/>
              </a:rPr>
              <a:t>1.ꢀизучитьꢀпублицистическуюꢀиꢀ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VLCJHB+Calibri-Bold"/>
                <a:cs typeface="VLCJHB+Calibri-Bold"/>
              </a:rPr>
              <a:t>методическуюꢀлитературуꢀпоꢀтемеꢀ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VLCJHB+Calibri-Bold"/>
                <a:cs typeface="VLCJHB+Calibri-Bold"/>
              </a:rPr>
              <a:t>инновационногоꢀпроекта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6223" y="1301781"/>
            <a:ext cx="5062173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VLCJHB+Calibri-Bold"/>
                <a:cs typeface="VLCJHB+Calibri-Bold"/>
              </a:rPr>
              <a:t>2.ꢀпроанализироватьꢀсобраннуюꢀ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VLCJHB+Calibri-Bold"/>
                <a:cs typeface="VLCJHB+Calibri-Bold"/>
              </a:rPr>
              <a:t>информацию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184" y="2490501"/>
            <a:ext cx="11729413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VLCJHB+Calibri-Bold"/>
                <a:cs typeface="VLCJHB+Calibri-Bold"/>
              </a:rPr>
              <a:t>3.ꢀразработатьꢀлокальнуюꢀсистемуꢀформированияꢀроссийскойꢀгражданскойꢀ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VLCJHB+Calibri-Bold"/>
                <a:cs typeface="VLCJHB+Calibri-Bold"/>
              </a:rPr>
              <a:t>идентичностиꢀшкольниковꢀМБОУꢀꢀСОШꢀ№ꢀ50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802" y="3293115"/>
            <a:ext cx="12161458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VLCJHB+Calibri-Bold"/>
                <a:cs typeface="VLCJHB+Calibri-Bold"/>
              </a:rPr>
              <a:t>Планꢀреализацииꢀинновационногоꢀпроекта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4600" y="4174334"/>
            <a:ext cx="292276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LCJHB+Calibri-Bold"/>
                <a:cs typeface="VLCJHB+Calibri-Bold"/>
              </a:rPr>
              <a:t>Названиеꢀэтапа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54505" y="4174334"/>
            <a:ext cx="3099345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LCJHB+Calibri-Bold"/>
                <a:cs typeface="VLCJHB+Calibri-Bold"/>
              </a:rPr>
              <a:t>Годꢀреализацииꢀ</a:t>
            </a:r>
          </a:p>
          <a:p>
            <a:pPr marL="603225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LCJHB+Calibri-Bold"/>
                <a:cs typeface="VLCJHB+Calibri-Bold"/>
              </a:rPr>
              <a:t>проекта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8542" y="5129182"/>
            <a:ext cx="4802609" cy="1821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WWKKCB+Calibri"/>
                <a:cs typeface="WWKKCB+Calibri"/>
              </a:rPr>
              <a:t>1.ꢀподготовительный</a:t>
            </a:r>
          </a:p>
          <a:p>
            <a:pPr marL="0" marR="0">
              <a:lnSpc>
                <a:spcPts val="3751"/>
              </a:lnSpc>
              <a:spcBef>
                <a:spcPts val="1386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WWKKCB+Calibri"/>
                <a:cs typeface="WWKKCB+Calibri"/>
              </a:rPr>
              <a:t>2.ꢀаналитический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01311" y="5129182"/>
            <a:ext cx="2900982" cy="1687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VLCJHB+Calibri-Bold"/>
                <a:cs typeface="VLCJHB+Calibri-Bold"/>
              </a:rPr>
              <a:t>1ꢀ</a:t>
            </a:r>
            <a:r>
              <a:rPr dirty="0" sz="2800" b="1">
                <a:solidFill>
                  <a:srgbClr val="000000"/>
                </a:solidFill>
                <a:latin typeface="VLCJHB+Calibri-Bold"/>
                <a:cs typeface="VLCJHB+Calibri-Bold"/>
              </a:rPr>
              <a:t>(1ꢀ-ꢀ3ꢀзадачи)</a:t>
            </a:r>
          </a:p>
          <a:p>
            <a:pPr marL="0" marR="0">
              <a:lnSpc>
                <a:spcPts val="3751"/>
              </a:lnSpc>
              <a:spcBef>
                <a:spcPts val="1386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VLCJHB+Calibri-Bold"/>
                <a:cs typeface="VLCJHB+Calibri-Bold"/>
              </a:rPr>
              <a:t>1ꢀ</a:t>
            </a:r>
            <a:r>
              <a:rPr dirty="0" sz="2800" b="1">
                <a:solidFill>
                  <a:srgbClr val="000000"/>
                </a:solidFill>
                <a:latin typeface="VLCJHB+Calibri-Bold"/>
                <a:cs typeface="VLCJHB+Calibri-Bold"/>
              </a:rPr>
              <a:t>(1ꢀ-ꢀ3ꢀзадачи)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132" y="287971"/>
            <a:ext cx="1251078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Работаꢀнадꢀпроектомꢀвеласьꢀвꢀсоответствииꢀсꢀциклограммойꢀ</a:t>
            </a:r>
          </a:p>
          <a:p>
            <a:pPr marL="191879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созданнойꢀнаꢀосновеꢀдиаграммыꢀГанта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78088" y="387209"/>
            <a:ext cx="8610451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0000"/>
                </a:solidFill>
                <a:latin typeface="VLCJHB+Calibri-Bold"/>
                <a:cs typeface="VLCJHB+Calibri-Bold"/>
              </a:rPr>
              <a:t>Этапыꢀтворчества: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764946"/>
            <a:ext cx="12409021" cy="1599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VOVQMC+Tahoma"/>
                <a:cs typeface="VOVQMC+Tahoma"/>
              </a:rPr>
              <a:t>1.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ꢀвозникновениеꢀ</a:t>
            </a:r>
            <a:r>
              <a:rPr dirty="0" sz="3200" spc="7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проблемыꢀ</a:t>
            </a:r>
            <a:r>
              <a:rPr dirty="0" sz="3200" spc="8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(постановкаꢀ</a:t>
            </a:r>
            <a:r>
              <a:rPr dirty="0" sz="3200" spc="7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задач)ꢀ</a:t>
            </a:r>
            <a:r>
              <a:rPr dirty="0" sz="3200" spc="7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илиꢀ</a:t>
            </a:r>
          </a:p>
          <a:p>
            <a:pPr marL="342900" marR="0">
              <a:lnSpc>
                <a:spcPts val="3334"/>
              </a:lnSpc>
              <a:spcBef>
                <a:spcPts val="10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погружениеꢀвꢀпроект;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984146"/>
            <a:ext cx="12407781" cy="4183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VOVQMC+Tahoma"/>
                <a:cs typeface="VOVQMC+Tahoma"/>
              </a:rPr>
              <a:t>2.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ꢀподготовкаꢀкꢀрешению;</a:t>
            </a:r>
          </a:p>
          <a:p>
            <a:pPr marL="0" marR="0">
              <a:lnSpc>
                <a:spcPts val="3386"/>
              </a:lnSpc>
              <a:spcBef>
                <a:spcPts val="1797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VOVQMC+Tahoma"/>
                <a:cs typeface="VOVQMC+Tahoma"/>
              </a:rPr>
              <a:t>3.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ꢀформированиеꢀзамысла;</a:t>
            </a:r>
          </a:p>
          <a:p>
            <a:pPr marL="0" marR="0">
              <a:lnSpc>
                <a:spcPts val="3386"/>
              </a:lnSpc>
              <a:spcBef>
                <a:spcPts val="1797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VOVQMC+Tahoma"/>
                <a:cs typeface="VOVQMC+Tahoma"/>
              </a:rPr>
              <a:t>4.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ꢀосуществлениеꢀдеятельности;</a:t>
            </a:r>
          </a:p>
          <a:p>
            <a:pPr marL="0" marR="0">
              <a:lnSpc>
                <a:spcPts val="3386"/>
              </a:lnSpc>
              <a:spcBef>
                <a:spcPts val="1747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VOVQMC+Tahoma"/>
                <a:cs typeface="VOVQMC+Tahoma"/>
              </a:rPr>
              <a:t>5.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ꢀпрезентацияꢀрезультатов;</a:t>
            </a:r>
          </a:p>
          <a:p>
            <a:pPr marL="0" marR="0">
              <a:lnSpc>
                <a:spcPts val="3386"/>
              </a:lnSpc>
              <a:spcBef>
                <a:spcPts val="1797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VOVQMC+Tahoma"/>
                <a:cs typeface="VOVQMC+Tahoma"/>
              </a:rPr>
              <a:t>6.</a:t>
            </a:r>
            <a:r>
              <a:rPr dirty="0" sz="3200">
                <a:solidFill>
                  <a:srgbClr val="000000"/>
                </a:solidFill>
                <a:latin typeface="VOVQMC+Tahoma"/>
                <a:cs typeface="VOVQMC+Tahoma"/>
              </a:rPr>
              <a:t>ꢀпроверкаꢀиꢀкоррекция.</a:t>
            </a:r>
          </a:p>
          <a:p>
            <a:pPr marL="10712133" marR="0">
              <a:lnSpc>
                <a:spcPts val="1250"/>
              </a:lnSpc>
              <a:spcBef>
                <a:spcPts val="3215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0749" y="565681"/>
            <a:ext cx="926088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VLCJHB+Calibri-Bold"/>
                <a:cs typeface="VLCJHB+Calibri-Bold"/>
              </a:rPr>
              <a:t>Подходыꢀкꢀвыполнениюꢀпроекта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6783" y="1642432"/>
            <a:ext cx="11551553" cy="4110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Мыꢀпредполагаемꢀиспользованиеꢀ</a:t>
            </a: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конвергентногоꢀ</a:t>
            </a:r>
          </a:p>
          <a:p>
            <a:pPr marL="342900" marR="0">
              <a:lnSpc>
                <a:spcPts val="3334"/>
              </a:lnSpc>
              <a:spcBef>
                <a:spcPts val="111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подхода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ꢀꢀ(т.е.ꢀнашꢀпроектꢀнаправленꢀнаꢀформированиеꢀ</a:t>
            </a:r>
          </a:p>
          <a:p>
            <a:pPr marL="34290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GLWIQB+Calibri-BoldItalic"/>
                <a:cs typeface="GLWIQB+Calibri-BoldItalic"/>
              </a:rPr>
              <a:t>новойꢀмеждисциплинарнойꢀобразовательнойꢀсреды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)ꢀ</a:t>
            </a:r>
          </a:p>
          <a:p>
            <a:pPr marL="34290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вꢀпроцессеꢀреализацииꢀнашегоꢀинновационногоꢀ</a:t>
            </a:r>
          </a:p>
          <a:p>
            <a:pPr marL="34290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проектаꢀ–ꢀсозданиеꢀиꢀиспользованиеꢀ</a:t>
            </a: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алгоритмаꢀ</a:t>
            </a:r>
          </a:p>
          <a:p>
            <a:pPr marL="34290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продвиженияꢀꢀпроекта;ꢀсозданиеꢀиꢀиспользованиеꢀ</a:t>
            </a:r>
          </a:p>
          <a:p>
            <a:pPr marL="34290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системыꢀпроведенияꢀзанятия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ꢀсꢀродителями,ꢀ</a:t>
            </a:r>
          </a:p>
          <a:p>
            <a:pPr marL="34290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педагогамиꢀиꢀобучающимися;ꢀсозданиеꢀиꢀ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9683" y="5159049"/>
            <a:ext cx="10704781" cy="19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использованиеꢀ</a:t>
            </a: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методикиꢀформированияꢀ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идентичности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ꢀиꢀметодическихꢀразработокꢀпедагоговꢀ</a:t>
            </a:r>
          </a:p>
          <a:p>
            <a:pPr marL="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ООꢀ(МБОУꢀСОШꢀ№ꢀ50)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43176" y="291043"/>
            <a:ext cx="752976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VLCJHB+Calibri-Bold"/>
                <a:cs typeface="VLCJHB+Calibri-Bold"/>
              </a:rPr>
              <a:t>Инновационныеꢀпродукты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7892" y="1028282"/>
            <a:ext cx="8985270" cy="4105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Системаꢀ(</a:t>
            </a: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схемаꢀиꢀсистемаꢀпроведенияꢀ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мероприятий</a:t>
            </a: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ꢀ(занятияꢀсꢀродителями,ꢀ</a:t>
            </a:r>
          </a:p>
          <a:p>
            <a:pPr marL="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педагогамиꢀиꢀобучающимися)ꢀнаꢀосновеꢀ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моделиꢀ«Учебныхꢀстанций»)ꢀпоꢀ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формированиюꢀроссийскойꢀгражданскойꢀ</a:t>
            </a:r>
          </a:p>
          <a:p>
            <a:pPr marL="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идентичностиꢀшкольниковꢀМБОУꢀСОШꢀ№ꢀ50ꢀ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иꢀ</a:t>
            </a: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методикиꢀиꢀметодическиеꢀразработкиꢀ</a:t>
            </a:r>
          </a:p>
          <a:p>
            <a:pPr marL="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педагогическихꢀработниковꢀ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7892" y="4539578"/>
            <a:ext cx="626052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WWKKCB+Calibri"/>
                <a:cs typeface="WWKKCB+Calibri"/>
              </a:rPr>
              <a:t>образовательнойꢀорганизации.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8968" y="5160808"/>
            <a:ext cx="9460890" cy="1872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Кроме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это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этапах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проекта,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будет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продвигаться</a:t>
            </a:r>
            <a:r>
              <a:rPr dirty="0" sz="2400" spc="543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идеи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разработки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участников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проекта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через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блог</a:t>
            </a:r>
            <a:r>
              <a:rPr dirty="0" sz="2400" spc="542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(совместный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учеников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педагогов-обществоведов)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и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будет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накапливаться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банк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методических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c00000"/>
                </a:solidFill>
                <a:latin typeface="Calibri"/>
                <a:cs typeface="Calibri"/>
              </a:rPr>
              <a:t>разработок.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1490" y="565681"/>
            <a:ext cx="918683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VLCJHB+Calibri-Bold"/>
                <a:cs typeface="VLCJHB+Calibri-Bold"/>
              </a:rPr>
              <a:t>Эффектыꢀотꢀреализацииꢀпроекта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8968" y="1296308"/>
            <a:ext cx="9573225" cy="2755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Созданиеꢀсистемыꢀꢀпоꢀформированиюꢀроссийскойꢀ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гражданскойꢀидентичностиꢀшкольниковꢀМБОУꢀСОШꢀ№ꢀ50;</a:t>
            </a:r>
          </a:p>
          <a:p>
            <a:pPr marL="0" marR="0">
              <a:lnSpc>
                <a:spcPts val="2552"/>
              </a:lnSpc>
              <a:spcBef>
                <a:spcPts val="28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Повышениеꢀкачестваꢀзнанийꢀпоꢀистории;</a:t>
            </a:r>
          </a:p>
          <a:p>
            <a:pPr marL="0" marR="0">
              <a:lnSpc>
                <a:spcPts val="2552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Увеличениеꢀчислаꢀнеꢀтолькоꢀучастников,ꢀноꢀиꢀ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победителейꢀпредметныхꢀолимпиад;</a:t>
            </a:r>
          </a:p>
          <a:p>
            <a:pPr marL="0" marR="0">
              <a:lnSpc>
                <a:spcPts val="2552"/>
              </a:lnSpc>
              <a:spcBef>
                <a:spcPts val="33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РостꢀчислаꢀвыпускниковꢀнабравшихꢀприꢀсдачеꢀГИАꢀ80ꢀиꢀ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болееꢀбаллов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7949" y="3961592"/>
            <a:ext cx="608459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VLCJHB+Calibri-Bold"/>
                <a:cs typeface="VLCJHB+Calibri-Bold"/>
              </a:rPr>
              <a:t>Диссеминацияꢀопыта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0976" y="4658908"/>
            <a:ext cx="9457012" cy="1980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ꢀ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ПроведениеꢀсовместноꢀсꢀМКУꢀКНМЦꢀобучающихꢀиꢀ</a:t>
            </a:r>
          </a:p>
          <a:p>
            <a:pPr marL="0" marR="0">
              <a:lnSpc>
                <a:spcPts val="2500"/>
              </a:lnSpc>
              <a:spcBef>
                <a:spcPts val="54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методическихꢀсеминаровꢀпоꢀтемеꢀпроекта;</a:t>
            </a:r>
          </a:p>
          <a:p>
            <a:pPr marL="0" marR="0">
              <a:lnSpc>
                <a:spcPts val="2552"/>
              </a:lnSpc>
              <a:spcBef>
                <a:spcPts val="33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ꢀРостꢀчислаꢀпосетителейꢀиꢀподписчиковꢀблогаꢀꢀпедагогов</a:t>
            </a:r>
          </a:p>
          <a:p>
            <a:pPr marL="0" marR="0">
              <a:lnSpc>
                <a:spcPts val="25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-обществоведовꢀМБОУꢀСОШꢀ№ꢀ50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6496" y="164380"/>
            <a:ext cx="1274537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Локальная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система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(ее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модель)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основана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на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создание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пяти</a:t>
            </a:r>
          </a:p>
          <a:p>
            <a:pPr marL="750094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«Учебных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станций»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ориентированных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на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развитие</a:t>
            </a:r>
          </a:p>
          <a:p>
            <a:pPr marL="267335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проектных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умений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у</a:t>
            </a:r>
            <a:r>
              <a:rPr dirty="0" sz="2800" spc="31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Tahoma"/>
                <a:cs typeface="Tahoma"/>
              </a:rPr>
              <a:t>учащихся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3687" y="202319"/>
            <a:ext cx="13280223" cy="2675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07473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VLCJHB+Calibri-Bold"/>
                <a:cs typeface="VLCJHB+Calibri-Bold"/>
              </a:rPr>
              <a:t>Успехиꢀвꢀходеꢀреализацииꢀпроекта</a:t>
            </a:r>
          </a:p>
          <a:p>
            <a:pPr marL="4493603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VLCJHB+Calibri-Bold"/>
                <a:cs typeface="VLCJHB+Calibri-Bold"/>
              </a:rPr>
              <a:t>Успехиꢀпедагогов</a:t>
            </a:r>
          </a:p>
          <a:p>
            <a:pPr marL="0" marR="0">
              <a:lnSpc>
                <a:spcPts val="2500"/>
              </a:lnSpc>
              <a:spcBef>
                <a:spcPts val="384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Региональныйꢀпрофессиональныйꢀконкурсꢀ«Учительꢀгода»ꢀ-ꢀИгорьꢀАнатольевичꢀ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Лисицын,ꢀучительꢀОДНКНР,ꢀистории;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ꢀРегиональныйꢀпрофессиональныйꢀконкурсꢀ«Учительꢀгода»ꢀ-ꢀИльяꢀВячеславовичꢀ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Зинченко,ꢀучительꢀистории,ꢀобществознания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1426" y="2493082"/>
            <a:ext cx="327526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VLCJHB+Calibri-Bold"/>
                <a:cs typeface="VLCJHB+Calibri-Bold"/>
              </a:rPr>
              <a:t>Успехиꢀобучающихся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7149" y="3029328"/>
            <a:ext cx="8707033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Поꢀитогамꢀфестиваляꢀ«Кубаньꢀ–ꢀтерриторияꢀмираꢀиꢀ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дружбы!»ꢀшколаꢀ№ꢀ50ꢀвꢀноминацииꢀ«Национальныйꢀ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танец»ꢀсталаꢀЛауреатомꢀIIꢀстепени;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7149" y="4126607"/>
            <a:ext cx="9604727" cy="2969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Ученикиꢀ11ꢀ«А»ꢀклассаꢀВячеславꢀПотёмкинꢀиꢀИванꢀ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Мариненкоꢀ–ꢀпризёрыꢀмуниципальногоꢀэтапаꢀ</a:t>
            </a:r>
          </a:p>
          <a:p>
            <a:pPr marL="0" marR="0">
              <a:lnSpc>
                <a:spcPts val="2500"/>
              </a:lnSpc>
              <a:spcBef>
                <a:spcPts val="245"/>
              </a:spcBef>
              <a:spcAft>
                <a:spcPts val="0"/>
              </a:spcAft>
            </a:pPr>
            <a:r>
              <a:rPr dirty="0" sz="2700" baseline="26509" spc="-500">
                <a:solidFill>
                  <a:srgbClr val="141414"/>
                </a:solidFill>
                <a:latin typeface="SCWOQS+ArialMT"/>
                <a:cs typeface="SCWOQS+ArialMT"/>
              </a:rPr>
              <a:t>.</a:t>
            </a: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Всероссийскойꢀолимпиадыꢀшкольниковꢀпоꢀправу;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Ученицаꢀ10ꢀАꢀклассаꢀПолинаꢀТихоноваꢀсталаꢀпобедителемꢀ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VꢀВсероссийскойꢀ(сꢀмеждународнымꢀучастием)ꢀолимпиадуꢀ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поꢀсервису,ꢀтуризмуꢀиꢀгостиничнойꢀдеятельностиꢀвꢀ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141414"/>
                </a:solidFill>
                <a:latin typeface="VOVQMC+Tahoma"/>
                <a:cs typeface="VOVQMC+Tahoma"/>
              </a:rPr>
              <a:t>номинацииꢀИСТОРИЯ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7832" y="154489"/>
            <a:ext cx="12406947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4476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Планыꢀпоꢀдиссеминацииꢀопытаꢀработы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(контактамꢀсꢀдругимиꢀобразовательнымиꢀорганизациями)ꢀ–ꢀ</a:t>
            </a:r>
          </a:p>
          <a:p>
            <a:pPr marL="3684686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LCJHB+Calibri-Bold"/>
                <a:cs typeface="VLCJHB+Calibri-Bold"/>
              </a:rPr>
              <a:t>второйꢀгодꢀработы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7491" y="2294656"/>
            <a:ext cx="119322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ГИМꢀ18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3453" y="2285681"/>
            <a:ext cx="119322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ГИМꢀ54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2347" y="2294656"/>
            <a:ext cx="122994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СОШꢀ67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65530" y="2294656"/>
            <a:ext cx="122994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СОШꢀ66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50307" y="2274825"/>
            <a:ext cx="128736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СОШꢀꢀ42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5821" y="4132459"/>
            <a:ext cx="122994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СОШꢀ50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8022" y="4159784"/>
            <a:ext cx="119494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LCJHB+Calibri-Bold"/>
                <a:cs typeface="VLCJHB+Calibri-Bold"/>
              </a:rPr>
              <a:t>ИРО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61112" y="4184285"/>
            <a:ext cx="150261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LCJHB+Calibri-Bold"/>
                <a:cs typeface="VLCJHB+Calibri-Bold"/>
              </a:rPr>
              <a:t>КНМЦ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33278" y="5924918"/>
            <a:ext cx="100124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ДСꢀ57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87817" y="5932534"/>
            <a:ext cx="112997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VLCJHB+Calibri-Bold"/>
                <a:cs typeface="VLCJHB+Calibri-Bold"/>
              </a:rPr>
              <a:t>ДСꢀ180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2488" y="643493"/>
            <a:ext cx="913576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Мы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открыты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для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сотрудничества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8968" y="1670917"/>
            <a:ext cx="8445707" cy="1478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3050" spc="8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VLCJHB+Calibri-Bold"/>
                <a:cs typeface="VLCJHB+Calibri-Bold"/>
              </a:rPr>
              <a:t>350031,ꢀКраснодар,ꢀул.ꢀЦелиноградская,ꢀ1</a:t>
            </a:r>
          </a:p>
          <a:p>
            <a:pPr marL="0" marR="0">
              <a:lnSpc>
                <a:spcPts val="3178"/>
              </a:lnSpc>
              <a:spcBef>
                <a:spcPts val="731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3050" spc="8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VLCJHB+Calibri-Bold"/>
                <a:cs typeface="VLCJHB+Calibri-Bold"/>
              </a:rPr>
              <a:t>email:ꢀ</a:t>
            </a:r>
            <a:r>
              <a:rPr dirty="0" sz="3000" b="1" u="sng">
                <a:solidFill>
                  <a:srgbClr val="0000ff"/>
                </a:solidFill>
                <a:latin typeface="VLCJHB+Calibri-Bold"/>
                <a:cs typeface="VLCJHB+Calibri-Bold"/>
                <a:hlinkClick r:id="rId3"/>
              </a:rPr>
              <a:t>school50@kubannet.ru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8968" y="2676757"/>
            <a:ext cx="8819886" cy="9753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3050" spc="8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VLCJHB+Calibri-Bold"/>
                <a:cs typeface="VLCJHB+Calibri-Bold"/>
              </a:rPr>
              <a:t>тел:ꢀ8ꢀ(861)ꢀ211-33-20ꢀфакс:ꢀ8ꢀ(861)ꢀ211-33-20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8968" y="3179677"/>
            <a:ext cx="7040259" cy="975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3050" spc="8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00"/>
                </a:solidFill>
                <a:latin typeface="VLCJHB+Calibri-Bold"/>
                <a:cs typeface="VLCJHB+Calibri-Bold"/>
              </a:rPr>
              <a:t>заместительꢀдиректораꢀпоꢀучебно-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1868" y="3596477"/>
            <a:ext cx="4277506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VLCJHB+Calibri-Bold"/>
                <a:cs typeface="VLCJHB+Calibri-Bold"/>
              </a:rPr>
              <a:t>методическойꢀработеꢀ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1868" y="4099397"/>
            <a:ext cx="9048396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VLCJHB+Calibri-Bold"/>
                <a:cs typeface="VLCJHB+Calibri-Bold"/>
              </a:rPr>
              <a:t>ЮлияꢀЮрьевнаꢀМихненко,ꢀтел.ꢀ8(861)211-33-22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53308" y="5017527"/>
            <a:ext cx="761361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 i="1">
                <a:solidFill>
                  <a:srgbClr val="c00000"/>
                </a:solidFill>
                <a:latin typeface="Tahoma"/>
                <a:cs typeface="Tahoma"/>
              </a:rPr>
              <a:t>Спасибо,</a:t>
            </a:r>
            <a:r>
              <a:rPr dirty="0" sz="4400" b="1" i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4400" b="1" i="1">
                <a:solidFill>
                  <a:srgbClr val="c00000"/>
                </a:solidFill>
                <a:latin typeface="Tahoma"/>
                <a:cs typeface="Tahoma"/>
              </a:rPr>
              <a:t>за</a:t>
            </a:r>
            <a:r>
              <a:rPr dirty="0" sz="4400" b="1" i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4400" b="1" i="1">
                <a:solidFill>
                  <a:srgbClr val="c00000"/>
                </a:solidFill>
                <a:latin typeface="Tahoma"/>
                <a:cs typeface="Tahoma"/>
              </a:rPr>
              <a:t>внимание!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35386" y="6462425"/>
            <a:ext cx="38308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WWKKCB+Calibri"/>
                <a:cs typeface="WWKKCB+Calibri"/>
              </a:rPr>
              <a:t>26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78835" y="234057"/>
            <a:ext cx="10832528" cy="1839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ОТНОШЕНИЯ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МЕЖДУ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ПОНЯТИЯМИ,</a:t>
            </a:r>
          </a:p>
          <a:p>
            <a:pPr marL="842962" marR="0">
              <a:lnSpc>
                <a:spcPts val="4167"/>
              </a:lnSpc>
              <a:spcBef>
                <a:spcPts val="10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СВЯЗАННЫМИ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ПРОЕКТНОЙ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0935" y="1331336"/>
            <a:ext cx="1015984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ДЕЯТЕЛЬНОСТЬЮ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ШКОЛЬНИКОВ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7250" y="280025"/>
            <a:ext cx="638968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МЕТОДЫ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ОБУЧЕНИЯ</a:t>
            </a:r>
            <a:r>
              <a:rPr dirty="0" sz="4000">
                <a:solidFill>
                  <a:srgbClr val="ff0000"/>
                </a:solidFill>
                <a:latin typeface="VOVQMC+Tahoma"/>
                <a:cs typeface="VOVQMC+Tahoma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3697" y="1490109"/>
            <a:ext cx="7895429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ТрадиционныеꢀметодыꢀилиꢀВербальныеꢀметоды;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Демонстрация;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93697" y="2331357"/>
            <a:ext cx="233451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Наблюдения;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93697" y="2751981"/>
            <a:ext cx="6554279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Самостоятельнаяꢀработаꢀсꢀлитературой;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Методꢀупражнений;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93697" y="3593229"/>
            <a:ext cx="344790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Историческийꢀметод;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93697" y="4013853"/>
            <a:ext cx="281895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Методꢀпроектов;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93697" y="4434477"/>
            <a:ext cx="6902916" cy="2036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Методꢀинформационнойꢀнедостаточности;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Методꢀинформационнойꢀизбыточности;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Методꢀинформационнойꢀподдержки;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Конкурсыꢀтворческихꢀпроектов.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8043" y="417572"/>
            <a:ext cx="1315856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ЭТАПЫ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РАБОТЫ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НАД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УЧЕБНЫМ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ff0000"/>
                </a:solidFill>
                <a:latin typeface="Tahoma"/>
                <a:cs typeface="Tahoma"/>
              </a:rPr>
              <a:t>ПРОЕКТОМ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2986" y="1883464"/>
            <a:ext cx="459417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Учебный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ahoma"/>
                <a:cs typeface="Tahoma"/>
              </a:rPr>
              <a:t>проект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0943" y="2467771"/>
            <a:ext cx="55245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0943" y="2888395"/>
            <a:ext cx="473306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Проблемаꢀпроекта</a:t>
            </a:r>
            <a:r>
              <a:rPr dirty="0" sz="2400" spc="19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Почему?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17343" y="2888395"/>
            <a:ext cx="199533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Проблемыꢀ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0943" y="3309019"/>
            <a:ext cx="236368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Цельꢀпроекта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59563" y="3309019"/>
            <a:ext cx="1444525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Зачем?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Что?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17343" y="3309019"/>
            <a:ext cx="2970460" cy="1616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Целеполагание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Постановкаꢀзадач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Планирование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0943" y="3729643"/>
            <a:ext cx="266238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Задачиꢀпроекта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0943" y="4150267"/>
            <a:ext cx="4103175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Методыꢀиꢀспособы</a:t>
            </a:r>
            <a:r>
              <a:rPr dirty="0" sz="2400" spc="19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Как?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Результат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59563" y="4570891"/>
            <a:ext cx="657206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Чтоꢀполучится?</a:t>
            </a:r>
            <a:r>
              <a:rPr dirty="0" sz="2400" spc="2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VOVQMC+Tahoma"/>
                <a:cs typeface="VOVQMC+Tahoma"/>
              </a:rPr>
              <a:t>Ожидаемыйꢀрезультат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4585" y="278510"/>
            <a:ext cx="1203375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WWKKCB+Calibri"/>
                <a:cs typeface="WWKKCB+Calibri"/>
              </a:rPr>
              <a:t>«Историко-культурногоꢀстандарта»ꢀ(2014ꢀг.)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0472" y="2020493"/>
            <a:ext cx="11081544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VLCJHB+Calibri-Bold"/>
                <a:cs typeface="VLCJHB+Calibri-Bold"/>
              </a:rPr>
              <a:t>Муниципальнаяꢀинновационнаяꢀплощадка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9330" y="3336423"/>
            <a:ext cx="10193189" cy="3055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8943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Реализация</a:t>
            </a:r>
          </a:p>
          <a:p>
            <a:pPr marL="0" marR="0">
              <a:lnSpc>
                <a:spcPts val="3855"/>
              </a:lnSpc>
              <a:spcBef>
                <a:spcPts val="978"/>
              </a:spcBef>
              <a:spcAft>
                <a:spcPts val="0"/>
              </a:spcAft>
            </a:pP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«Историко-культурного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стандарта»</a:t>
            </a:r>
          </a:p>
          <a:p>
            <a:pPr marL="97630" marR="0">
              <a:lnSpc>
                <a:spcPts val="3855"/>
              </a:lnSpc>
              <a:spcBef>
                <a:spcPts val="1028"/>
              </a:spcBef>
              <a:spcAft>
                <a:spcPts val="0"/>
              </a:spcAft>
            </a:pP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в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контексте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преподавания</a:t>
            </a:r>
            <a:r>
              <a:rPr dirty="0" sz="3700" spc="2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истории</a:t>
            </a:r>
          </a:p>
          <a:p>
            <a:pPr marL="2124868" marR="0">
              <a:lnSpc>
                <a:spcPts val="3855"/>
              </a:lnSpc>
              <a:spcBef>
                <a:spcPts val="1028"/>
              </a:spcBef>
              <a:spcAft>
                <a:spcPts val="0"/>
              </a:spcAft>
            </a:pP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в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МБОУ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СОШ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№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50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70424" y="5817495"/>
            <a:ext cx="4770179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МО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г.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 </a:t>
            </a:r>
            <a:r>
              <a:rPr dirty="0" sz="3700" b="1">
                <a:solidFill>
                  <a:srgbClr val="898989"/>
                </a:solidFill>
                <a:latin typeface="Tahoma"/>
                <a:cs typeface="Tahoma"/>
              </a:rPr>
              <a:t>Краснодар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0284" y="565681"/>
            <a:ext cx="711745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VLCJHB+Calibri-Bold"/>
                <a:cs typeface="VLCJHB+Calibri-Bold"/>
              </a:rPr>
              <a:t>Начальноеꢀисследование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5275" y="1845890"/>
            <a:ext cx="8597196" cy="1530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VLCJHB+Calibri-Bold"/>
                <a:cs typeface="VLCJHB+Calibri-Bold"/>
              </a:rPr>
              <a:t>Поꢀотношениюꢀкꢀпроектнойꢀдеятельностиꢀможноꢀ</a:t>
            </a:r>
          </a:p>
          <a:p>
            <a:pPr marL="15908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VLCJHB+Calibri-Bold"/>
                <a:cs typeface="VLCJHB+Calibri-Bold"/>
              </a:rPr>
              <a:t>выделитьꢀдваꢀосновныхꢀтипаꢀобразовательныхꢀ</a:t>
            </a:r>
          </a:p>
          <a:p>
            <a:pPr marL="2708684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VLCJHB+Calibri-Bold"/>
                <a:cs typeface="VLCJHB+Calibri-Bold"/>
              </a:rPr>
              <a:t>учреждений: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1190" y="2900835"/>
            <a:ext cx="9373703" cy="2391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0000"/>
                </a:solidFill>
                <a:latin typeface="VLCJHB+Calibri-Bold"/>
                <a:cs typeface="VLCJHB+Calibri-Bold"/>
              </a:rPr>
              <a:t>процессно-ориентированные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.ꢀСпецификаꢀтакихꢀОУꢀопределяетꢀ</a:t>
            </a:r>
          </a:p>
          <a:p>
            <a:pPr marL="34290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процессныйꢀподходꢀкꢀуправлениюꢀосновнойꢀдеятельностью.ꢀ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Проектированиеꢀиспользуетсяꢀвꢀпроцессахꢀвнутреннегоꢀ(поꢀ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отношениюꢀкꢀосновнойꢀдеятельности)ꢀразвития.</a:t>
            </a:r>
          </a:p>
          <a:p>
            <a:pPr marL="0" marR="0">
              <a:lnSpc>
                <a:spcPts val="2344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0000"/>
                </a:solidFill>
                <a:latin typeface="VLCJHB+Calibri-Bold"/>
                <a:cs typeface="VLCJHB+Calibri-Bold"/>
              </a:rPr>
              <a:t>проектно-ориентированные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.ꢀДанныеꢀОУꢀиспользуютꢀпроектныйꢀ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подходꢀкꢀуправлениюꢀнеꢀтолькоꢀдляꢀвнутреннегоꢀразвития,ꢀноꢀиꢀ</a:t>
            </a:r>
          </a:p>
          <a:p>
            <a:pPr marL="34290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дляꢀреализацииꢀосновнойꢀꢀобразовательнойꢀдеятельности.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5523" y="500313"/>
            <a:ext cx="9591948" cy="1004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VLCJHB+Calibri-Bold"/>
                <a:cs typeface="VLCJHB+Calibri-Bold"/>
              </a:rPr>
              <a:t>Модельꢀорганизационнойꢀзрелостиꢀуправленияꢀпроектамиꢀпредоставляетꢀобразовательнымꢀ</a:t>
            </a:r>
          </a:p>
          <a:p>
            <a:pPr marL="11752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VLCJHB+Calibri-Bold"/>
                <a:cs typeface="VLCJHB+Calibri-Bold"/>
              </a:rPr>
              <a:t>учреждениямꢀвозможностьꢀоценкиꢀтекущегоꢀсостоянияꢀсистемыꢀуправленияꢀпроектамиꢀиꢀ</a:t>
            </a:r>
          </a:p>
          <a:p>
            <a:pPr marL="219943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VLCJHB+Calibri-Bold"/>
                <a:cs typeface="VLCJHB+Calibri-Bold"/>
              </a:rPr>
              <a:t>определенияꢀстратегииꢀиꢀтактикиꢀразвития.ꢀ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8340" y="1647639"/>
            <a:ext cx="9913358" cy="3025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Модельꢀзрелостиꢀуправленияꢀпроектамиꢀнемецкогоꢀ</a:t>
            </a:r>
          </a:p>
          <a:p>
            <a:pPr marL="0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ученогоꢀ</a:t>
            </a:r>
            <a:r>
              <a:rPr dirty="0" sz="3000" b="1">
                <a:solidFill>
                  <a:srgbClr val="000000"/>
                </a:solidFill>
                <a:latin typeface="VLCJHB+Calibri-Bold"/>
                <a:cs typeface="VLCJHB+Calibri-Bold"/>
              </a:rPr>
              <a:t>ГарольдаꢀКерцнераꢀ</a:t>
            </a: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состоитꢀизꢀнесколькихꢀ</a:t>
            </a:r>
          </a:p>
          <a:p>
            <a:pPr marL="0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уровней,ꢀкаждыйꢀизꢀкоторыхꢀпредставляетꢀ</a:t>
            </a:r>
          </a:p>
          <a:p>
            <a:pPr marL="0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различнуюꢀстепеньꢀзрелостиꢀ(развития)ꢀпрактикꢀ</a:t>
            </a:r>
          </a:p>
          <a:p>
            <a:pPr marL="0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управленияꢀпроектамиꢀвꢀобразовательномꢀ</a:t>
            </a:r>
          </a:p>
          <a:p>
            <a:pPr marL="0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WWKKCB+Calibri"/>
                <a:cs typeface="WWKKCB+Calibri"/>
              </a:rPr>
              <a:t>учреждении.ꢀ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1164" y="421314"/>
            <a:ext cx="7531844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VLCJHB+Calibri-Bold"/>
                <a:cs typeface="VLCJHB+Calibri-Bold"/>
              </a:rPr>
              <a:t>Триꢀуровняꢀзрелостиꢀмоделиꢀ</a:t>
            </a:r>
          </a:p>
          <a:p>
            <a:pPr marL="2111027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VLCJHB+Calibri-Bold"/>
                <a:cs typeface="VLCJHB+Calibri-Bold"/>
              </a:rPr>
              <a:t>Керцнера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1191" y="2087195"/>
            <a:ext cx="9410318" cy="4068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-ꢀуровеньꢀ1ꢀ–ꢀ</a:t>
            </a:r>
            <a:r>
              <a:rPr dirty="0" sz="2200" i="1">
                <a:solidFill>
                  <a:srgbClr val="000000"/>
                </a:solidFill>
                <a:latin typeface="Calibri"/>
                <a:cs typeface="Calibri"/>
              </a:rPr>
              <a:t>терминология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.ꢀНаꢀэтомꢀуровнеꢀобразовательноеꢀ</a:t>
            </a:r>
          </a:p>
          <a:p>
            <a:pPr marL="34290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учреждениеꢀосознаетꢀважностьꢀуправленияꢀпроектамиꢀиꢀ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необходимостьꢀглубокогоꢀусвоенияꢀосновныхꢀзнанийꢀвꢀобластиꢀ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управленияꢀпроектамиꢀиꢀизученияꢀсопутствующейꢀимꢀ</a:t>
            </a:r>
          </a:p>
          <a:p>
            <a:pPr marL="34290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терминологии;</a:t>
            </a:r>
          </a:p>
          <a:p>
            <a:pPr marL="0" marR="0">
              <a:lnSpc>
                <a:spcPts val="2344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-ꢀуровеньꢀ2ꢀ–ꢀ</a:t>
            </a:r>
            <a:r>
              <a:rPr dirty="0" sz="2200" i="1">
                <a:solidFill>
                  <a:srgbClr val="000000"/>
                </a:solidFill>
                <a:latin typeface="Calibri"/>
                <a:cs typeface="Calibri"/>
              </a:rPr>
              <a:t>общие</a:t>
            </a:r>
            <a:r>
              <a:rPr dirty="0" sz="2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000000"/>
                </a:solidFill>
                <a:latin typeface="Calibri"/>
                <a:cs typeface="Calibri"/>
              </a:rPr>
              <a:t>процессы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.ꢀОбразовательноеꢀучреждениеꢀ</a:t>
            </a:r>
          </a:p>
          <a:p>
            <a:pPr marL="34290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осознаетꢀважностьꢀопределенияꢀиꢀразработкиꢀобщихꢀпроцессовꢀ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дляꢀтого,ꢀчтобыꢀуспехꢀодногоꢀпроектаꢀмогꢀбытьꢀповторенꢀприꢀ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выполненииꢀдругих;</a:t>
            </a:r>
          </a:p>
          <a:p>
            <a:pPr marL="0" marR="0">
              <a:lnSpc>
                <a:spcPts val="2344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CWOQS+ArialMT"/>
                <a:cs typeface="SCWOQS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-ꢀуровеньꢀ3ꢀ–ꢀ</a:t>
            </a:r>
            <a:r>
              <a:rPr dirty="0" sz="2200" i="1">
                <a:solidFill>
                  <a:srgbClr val="000000"/>
                </a:solidFill>
                <a:latin typeface="Calibri"/>
                <a:cs typeface="Calibri"/>
              </a:rPr>
              <a:t>единая</a:t>
            </a:r>
            <a:r>
              <a:rPr dirty="0" sz="2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000000"/>
                </a:solidFill>
                <a:latin typeface="Calibri"/>
                <a:cs typeface="Calibri"/>
              </a:rPr>
              <a:t>методология</a:t>
            </a: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.ꢀОбразовательноеꢀ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учреждениеꢀосознаетꢀважностьꢀсинергетическогоꢀэффекта,ꢀ</a:t>
            </a:r>
          </a:p>
          <a:p>
            <a:pPr marL="34290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возникающегоꢀприꢀинтеграцииꢀуправленияꢀпроектамиꢀсꢀдругимиꢀ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WKKCB+Calibri"/>
                <a:cs typeface="WWKKCB+Calibri"/>
              </a:rPr>
              <a:t>методологиямиꢀ(управлениеꢀкачеством,ꢀпроцессамиꢀиꢀт.д.);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2022-09-13T10:38:19-07:00</dcterms:modified>
</cp:coreProperties>
</file>