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1"/>
  </p:notesMasterIdLst>
  <p:sldIdLst>
    <p:sldId id="256" r:id="rId2"/>
    <p:sldId id="293" r:id="rId3"/>
    <p:sldId id="321" r:id="rId4"/>
    <p:sldId id="306" r:id="rId5"/>
    <p:sldId id="310" r:id="rId6"/>
    <p:sldId id="281" r:id="rId7"/>
    <p:sldId id="337" r:id="rId8"/>
    <p:sldId id="356" r:id="rId9"/>
    <p:sldId id="35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80153-8D9C-4273-8437-2A5B160138AC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9BBE-4E24-432C-AE20-85A226BE8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4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489199-94A9-4587-A27C-9B860FDA60FA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082F9C-0364-44C2-B7F9-F65DCCED97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888288" cy="400593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 современные  тенденции развития образования</a:t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>РАЗВИТИЕ ТВОРЧЕСКОГО ПОТЕНЦИАЛА УЧАЩИХСЯ</a:t>
            </a:r>
            <a:endParaRPr lang="ru-RU" sz="36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i="1" dirty="0" smtClean="0">
                <a:latin typeface="Tahoma" pitchFamily="34" charset="0"/>
                <a:cs typeface="Tahoma" pitchFamily="34" charset="0"/>
              </a:rPr>
              <a:t>А. В</a:t>
            </a:r>
            <a:r>
              <a:rPr lang="ru-RU" sz="2400" b="1" i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sz="2400" b="1" i="1" dirty="0" smtClean="0">
                <a:latin typeface="Tahoma" pitchFamily="34" charset="0"/>
                <a:cs typeface="Tahoma" pitchFamily="34" charset="0"/>
              </a:rPr>
              <a:t>Баранов</a:t>
            </a:r>
            <a:endParaRPr lang="ru-RU" sz="2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Стратегическая цель государственной политики в области образования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19" y="1412776"/>
            <a:ext cx="8846409" cy="344042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</a:p>
          <a:p>
            <a:pPr algn="ctr">
              <a:buNone/>
            </a:pPr>
            <a:r>
              <a:rPr lang="ru-RU" i="1" dirty="0" smtClean="0"/>
              <a:t>  </a:t>
            </a:r>
            <a:r>
              <a:rPr lang="ru-RU" dirty="0" smtClean="0"/>
              <a:t>Повышение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гражданина.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38" y="4161574"/>
            <a:ext cx="7344816" cy="987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4" y="5445224"/>
            <a:ext cx="8614395" cy="15911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20489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Вызовы образованию в современных условиях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44824"/>
            <a:ext cx="9144000" cy="5013176"/>
          </a:xfrm>
        </p:spPr>
        <p:txBody>
          <a:bodyPr>
            <a:normAutofit lnSpcReduction="10000"/>
          </a:bodyPr>
          <a:lstStyle/>
          <a:p>
            <a:r>
              <a:rPr lang="ru-RU" sz="3400" b="1" i="1" dirty="0" smtClean="0"/>
              <a:t>Модернизация системы образования</a:t>
            </a:r>
            <a:r>
              <a:rPr lang="ru-RU" sz="3400" i="1" dirty="0" smtClean="0"/>
              <a:t>, становящейся основой: динамичного экономического роста</a:t>
            </a:r>
            <a:r>
              <a:rPr lang="ru-RU" sz="3400" dirty="0" smtClean="0"/>
              <a:t>; социального развития общества; фактором благополучия граждан; безопасности страны.</a:t>
            </a:r>
          </a:p>
          <a:p>
            <a:r>
              <a:rPr lang="ru-RU" sz="3400" b="1" i="1" dirty="0" smtClean="0"/>
              <a:t>Получение качественного образования </a:t>
            </a:r>
            <a:r>
              <a:rPr lang="ru-RU" sz="3400" i="1" dirty="0" smtClean="0"/>
              <a:t>продолжает оставаться одной из наиболее важных: жизненных ценностей граждан</a:t>
            </a:r>
            <a:r>
              <a:rPr lang="ru-RU" sz="3400" dirty="0" smtClean="0"/>
              <a:t>; решающим фактором социальной справедливости и политической стабильности.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18648" cy="120489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Приоритетные задачи реализации стратегической цели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Модернизация образования как инструментов социального развития</a:t>
            </a:r>
            <a:r>
              <a:rPr lang="ru-RU" i="1" dirty="0" smtClean="0"/>
              <a:t>, включая:</a:t>
            </a:r>
          </a:p>
          <a:p>
            <a:r>
              <a:rPr lang="ru-RU" dirty="0" smtClean="0"/>
              <a:t>создание системы образовательных услуг, обеспечивающих раннее развитие учеников независимо от места их проживания, состояния здоровья, социального положения;</a:t>
            </a:r>
          </a:p>
          <a:p>
            <a:r>
              <a:rPr lang="ru-RU" dirty="0" smtClean="0"/>
              <a:t>создание образовательной среды, обеспечивающей доступность качественного образования для лиц с ограниченными возможностями здоровья и их социализацию;</a:t>
            </a:r>
          </a:p>
          <a:p>
            <a:r>
              <a:rPr lang="ru-RU" dirty="0" smtClean="0"/>
              <a:t>создание системы выявления и поддержки одаренных детей и талантливой молодежи;</a:t>
            </a:r>
          </a:p>
          <a:p>
            <a:r>
              <a:rPr lang="ru-RU" dirty="0" smtClean="0"/>
              <a:t>создание инфраструктуры социальной мобильности обучающихся.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34672" cy="12763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Принципы развития образования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7256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основу современной модели образования должны быть положены </a:t>
            </a:r>
            <a:r>
              <a:rPr lang="ru-RU" b="1" dirty="0" smtClean="0"/>
              <a:t>принципы проектной деятельности </a:t>
            </a:r>
            <a:r>
              <a:rPr lang="ru-RU" dirty="0" smtClean="0"/>
              <a:t>(показавшие свою эффективность в ходе реализации ПНПО):</a:t>
            </a:r>
          </a:p>
          <a:p>
            <a:pPr>
              <a:buNone/>
            </a:pPr>
            <a:r>
              <a:rPr lang="ru-RU" dirty="0" smtClean="0"/>
              <a:t>     	</a:t>
            </a:r>
            <a:r>
              <a:rPr lang="ru-RU" b="1" i="1" dirty="0" smtClean="0"/>
              <a:t>- открытость образования </a:t>
            </a:r>
            <a:r>
              <a:rPr lang="ru-RU" dirty="0" smtClean="0"/>
              <a:t>к внешним запросам;</a:t>
            </a:r>
          </a:p>
          <a:p>
            <a:pPr>
              <a:buNone/>
            </a:pPr>
            <a:r>
              <a:rPr lang="ru-RU" dirty="0" smtClean="0"/>
              <a:t>    		 </a:t>
            </a:r>
            <a:r>
              <a:rPr lang="ru-RU" b="1" dirty="0" smtClean="0"/>
              <a:t>- </a:t>
            </a:r>
            <a:r>
              <a:rPr lang="ru-RU" b="1" i="1" dirty="0" smtClean="0"/>
              <a:t>применение проектных методов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b="1" i="1" dirty="0" smtClean="0"/>
              <a:t>комплексный характер</a:t>
            </a:r>
            <a:r>
              <a:rPr lang="ru-RU" i="1" dirty="0" smtClean="0"/>
              <a:t> принимаемых решений.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34672" cy="8477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Обновление содержания образования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50"/>
            <a:ext cx="8715436" cy="5214998"/>
          </a:xfrm>
        </p:spPr>
        <p:txBody>
          <a:bodyPr>
            <a:normAutofit fontScale="40000" lnSpcReduction="20000"/>
          </a:bodyPr>
          <a:lstStyle/>
          <a:p>
            <a:r>
              <a:rPr lang="ru-RU" sz="7400" b="1" i="1" dirty="0" smtClean="0"/>
              <a:t>Важнейшим компонентом является его ориентация на практические навыки, на способность применять знания, реализовывать собственные проекты. </a:t>
            </a:r>
          </a:p>
          <a:p>
            <a:r>
              <a:rPr lang="ru-RU" sz="6000" dirty="0" smtClean="0"/>
              <a:t>Речь идет  о фундаментализации школьного образования, при которой акцент делается на овладение фундаментальными умениями коммуникации, анализа, понимания, принятия решений. Это потребует разработки новых учебных технологий и учебных материалов, использования информационно-коммуникативных технологий. </a:t>
            </a:r>
          </a:p>
          <a:p>
            <a:r>
              <a:rPr lang="ru-RU" sz="6000" dirty="0" smtClean="0"/>
              <a:t>Инновационное развитие требует, чтобы все учебные программы и методы обучения были обновлены с использованием элементов компетентностного подхода.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64455" y="260960"/>
            <a:ext cx="7560840" cy="1586697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 философии «доступность качества»  к </a:t>
            </a:r>
          </a:p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философии «качество доступности»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7943" r="7943"/>
          <a:stretch>
            <a:fillRect/>
          </a:stretch>
        </p:blipFill>
        <p:spPr>
          <a:xfrm rot="21275992">
            <a:off x="78376" y="373689"/>
            <a:ext cx="1748068" cy="1748068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РАВНЫЕ  И  РАЗНЫЕ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5713" b="4828"/>
          <a:stretch/>
        </p:blipFill>
        <p:spPr>
          <a:xfrm>
            <a:off x="122439" y="2327161"/>
            <a:ext cx="8996212" cy="45308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6729">
            <a:off x="5163113" y="218161"/>
            <a:ext cx="3870495" cy="29028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8735">
            <a:off x="331025" y="652897"/>
            <a:ext cx="4572638" cy="3429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811" y="605951"/>
            <a:ext cx="3812455" cy="2859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3322">
            <a:off x="331025" y="3067906"/>
            <a:ext cx="4572638" cy="3429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367" y="3200019"/>
            <a:ext cx="4920633" cy="2767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913" y="4220743"/>
            <a:ext cx="3516342" cy="26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0489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Ожидаемые результаты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Формирование </a:t>
            </a:r>
            <a:r>
              <a:rPr lang="ru-RU" i="1" dirty="0"/>
              <a:t>базовых компетентностей современного человека:</a:t>
            </a:r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b="1" dirty="0" smtClean="0"/>
              <a:t>информационной</a:t>
            </a:r>
            <a:r>
              <a:rPr lang="ru-RU" dirty="0" smtClean="0"/>
              <a:t> </a:t>
            </a:r>
            <a:r>
              <a:rPr lang="ru-RU" dirty="0"/>
              <a:t>(умение искать, анализировать, преобразовывать, применять информацию для решения проблем);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- коммуникативной</a:t>
            </a:r>
            <a:r>
              <a:rPr lang="ru-RU" dirty="0" smtClean="0"/>
              <a:t> </a:t>
            </a:r>
            <a:r>
              <a:rPr lang="ru-RU" dirty="0"/>
              <a:t>(умение эффективно сотрудничать с другими людьми);</a:t>
            </a:r>
          </a:p>
          <a:p>
            <a:pPr>
              <a:buNone/>
            </a:pPr>
            <a:r>
              <a:rPr lang="ru-RU" dirty="0" smtClean="0"/>
              <a:t>     -</a:t>
            </a:r>
            <a:r>
              <a:rPr lang="ru-RU" b="1" dirty="0" smtClean="0"/>
              <a:t> самоорганизации </a:t>
            </a:r>
            <a:r>
              <a:rPr lang="ru-RU" dirty="0"/>
              <a:t>(умение ставить цели, планировать, ответственно относиться к здоровью, полноценно использовать личностные ресурсы);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- самообразования </a:t>
            </a:r>
            <a:r>
              <a:rPr lang="ru-RU" dirty="0"/>
              <a:t>(готовность конструировать и осуществлять собственную образовательную траекторию на протяжении всей жизни, обеспечивая успешность и конкурентоспособность).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1004</TotalTime>
  <Words>352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Tahoma</vt:lpstr>
      <vt:lpstr>Tw Cen MT</vt:lpstr>
      <vt:lpstr>Wingdings</vt:lpstr>
      <vt:lpstr>Wingdings 2</vt:lpstr>
      <vt:lpstr>Обычная</vt:lpstr>
      <vt:lpstr> современные  тенденции развития образования  РАЗВИТИЕ ТВОРЧЕСКОГО ПОТЕНЦИАЛА УЧАЩИХСЯ</vt:lpstr>
      <vt:lpstr>Стратегическая цель государственной политики в области образования</vt:lpstr>
      <vt:lpstr>Вызовы образованию в современных условиях</vt:lpstr>
      <vt:lpstr>Приоритетные задачи реализации стратегической цели</vt:lpstr>
      <vt:lpstr>Принципы развития образования</vt:lpstr>
      <vt:lpstr>Обновление содержания образования</vt:lpstr>
      <vt:lpstr>РАВНЫЕ  И  РАЗНЫЕ</vt:lpstr>
      <vt:lpstr>Презентация PowerPoint</vt:lpstr>
      <vt:lpstr>Ожидаемые результаты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модель образования России</dc:title>
  <dc:creator>Кей</dc:creator>
  <cp:lastModifiedBy>Admin</cp:lastModifiedBy>
  <cp:revision>137</cp:revision>
  <dcterms:created xsi:type="dcterms:W3CDTF">2008-07-05T12:45:53Z</dcterms:created>
  <dcterms:modified xsi:type="dcterms:W3CDTF">2022-09-13T15:51:13Z</dcterms:modified>
</cp:coreProperties>
</file>